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20" r:id="rId2"/>
    <p:sldId id="303" r:id="rId3"/>
    <p:sldId id="316" r:id="rId4"/>
    <p:sldId id="257" r:id="rId5"/>
    <p:sldId id="336" r:id="rId6"/>
    <p:sldId id="337" r:id="rId7"/>
    <p:sldId id="349" r:id="rId8"/>
    <p:sldId id="350" r:id="rId9"/>
    <p:sldId id="355" r:id="rId10"/>
    <p:sldId id="351" r:id="rId11"/>
    <p:sldId id="352" r:id="rId12"/>
    <p:sldId id="353" r:id="rId13"/>
    <p:sldId id="354" r:id="rId14"/>
    <p:sldId id="357" r:id="rId15"/>
    <p:sldId id="356" r:id="rId16"/>
    <p:sldId id="304" r:id="rId17"/>
    <p:sldId id="284" r:id="rId18"/>
    <p:sldId id="340" r:id="rId19"/>
    <p:sldId id="341" r:id="rId20"/>
    <p:sldId id="342" r:id="rId21"/>
    <p:sldId id="343" r:id="rId22"/>
    <p:sldId id="259" r:id="rId23"/>
    <p:sldId id="325" r:id="rId24"/>
    <p:sldId id="345" r:id="rId25"/>
    <p:sldId id="263" r:id="rId26"/>
    <p:sldId id="262" r:id="rId27"/>
    <p:sldId id="264" r:id="rId28"/>
    <p:sldId id="265" r:id="rId29"/>
    <p:sldId id="326" r:id="rId30"/>
    <p:sldId id="328" r:id="rId31"/>
    <p:sldId id="329" r:id="rId32"/>
    <p:sldId id="327" r:id="rId33"/>
    <p:sldId id="267" r:id="rId34"/>
    <p:sldId id="272" r:id="rId35"/>
    <p:sldId id="305" r:id="rId36"/>
    <p:sldId id="306" r:id="rId37"/>
    <p:sldId id="307" r:id="rId38"/>
    <p:sldId id="302" r:id="rId39"/>
    <p:sldId id="308" r:id="rId40"/>
    <p:sldId id="309" r:id="rId41"/>
    <p:sldId id="317" r:id="rId42"/>
    <p:sldId id="318" r:id="rId43"/>
    <p:sldId id="445" r:id="rId44"/>
    <p:sldId id="323" r:id="rId45"/>
    <p:sldId id="322" r:id="rId46"/>
    <p:sldId id="321" r:id="rId47"/>
    <p:sldId id="278" r:id="rId48"/>
    <p:sldId id="344" r:id="rId49"/>
    <p:sldId id="310" r:id="rId50"/>
    <p:sldId id="274" r:id="rId51"/>
    <p:sldId id="275" r:id="rId52"/>
    <p:sldId id="279" r:id="rId53"/>
    <p:sldId id="281" r:id="rId54"/>
    <p:sldId id="311" r:id="rId55"/>
    <p:sldId id="319" r:id="rId56"/>
    <p:sldId id="282" r:id="rId57"/>
    <p:sldId id="312" r:id="rId58"/>
    <p:sldId id="283" r:id="rId59"/>
    <p:sldId id="313" r:id="rId60"/>
    <p:sldId id="334" r:id="rId61"/>
    <p:sldId id="335" r:id="rId62"/>
    <p:sldId id="446" r:id="rId63"/>
    <p:sldId id="285" r:id="rId64"/>
    <p:sldId id="286" r:id="rId65"/>
    <p:sldId id="333" r:id="rId66"/>
    <p:sldId id="287" r:id="rId67"/>
    <p:sldId id="289" r:id="rId68"/>
    <p:sldId id="290" r:id="rId69"/>
    <p:sldId id="291" r:id="rId70"/>
    <p:sldId id="292" r:id="rId71"/>
    <p:sldId id="299" r:id="rId72"/>
    <p:sldId id="314" r:id="rId73"/>
    <p:sldId id="294" r:id="rId74"/>
    <p:sldId id="332" r:id="rId75"/>
    <p:sldId id="296" r:id="rId76"/>
    <p:sldId id="297" r:id="rId77"/>
    <p:sldId id="447" r:id="rId78"/>
    <p:sldId id="298" r:id="rId79"/>
    <p:sldId id="315" r:id="rId80"/>
    <p:sldId id="330" r:id="rId81"/>
    <p:sldId id="331" r:id="rId8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588" autoAdjust="0"/>
    <p:restoredTop sz="94660"/>
  </p:normalViewPr>
  <p:slideViewPr>
    <p:cSldViewPr snapToGrid="0">
      <p:cViewPr>
        <p:scale>
          <a:sx n="75" d="100"/>
          <a:sy n="75" d="100"/>
        </p:scale>
        <p:origin x="720" y="1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slide" Target="slides/slide8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F7E797-BB69-4D32-B7FB-59C744402D33}"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9E9F01A4-9981-42F3-9D7C-6F59C4F957EE}">
      <dgm:prSet/>
      <dgm:spPr/>
      <dgm:t>
        <a:bodyPr/>
        <a:lstStyle/>
        <a:p>
          <a:r>
            <a:rPr lang="en-US" dirty="0"/>
            <a:t>Living</a:t>
          </a:r>
        </a:p>
      </dgm:t>
    </dgm:pt>
    <dgm:pt modelId="{EF5E1502-89A9-434E-9302-CA6DC39C179B}" type="parTrans" cxnId="{C8B615DA-BE6D-471A-ABBE-E2F341976290}">
      <dgm:prSet/>
      <dgm:spPr/>
      <dgm:t>
        <a:bodyPr/>
        <a:lstStyle/>
        <a:p>
          <a:endParaRPr lang="en-US"/>
        </a:p>
      </dgm:t>
    </dgm:pt>
    <dgm:pt modelId="{72AF50C8-7F05-4E2F-ADA3-41DDC1A0B70D}" type="sibTrans" cxnId="{C8B615DA-BE6D-471A-ABBE-E2F341976290}">
      <dgm:prSet/>
      <dgm:spPr/>
      <dgm:t>
        <a:bodyPr/>
        <a:lstStyle/>
        <a:p>
          <a:endParaRPr lang="en-US"/>
        </a:p>
      </dgm:t>
    </dgm:pt>
    <dgm:pt modelId="{EFEB1546-3AF6-4ABE-ACE4-63657847F260}">
      <dgm:prSet/>
      <dgm:spPr/>
      <dgm:t>
        <a:bodyPr/>
        <a:lstStyle/>
        <a:p>
          <a:r>
            <a:rPr lang="en-US" dirty="0"/>
            <a:t>Powerful  </a:t>
          </a:r>
        </a:p>
      </dgm:t>
    </dgm:pt>
    <dgm:pt modelId="{80D00E35-8E01-4313-8133-649622D38D9C}" type="parTrans" cxnId="{38FBBCBA-B707-4616-93E1-F8037B9FA5F6}">
      <dgm:prSet/>
      <dgm:spPr/>
      <dgm:t>
        <a:bodyPr/>
        <a:lstStyle/>
        <a:p>
          <a:endParaRPr lang="en-US"/>
        </a:p>
      </dgm:t>
    </dgm:pt>
    <dgm:pt modelId="{2269301D-5BB3-4C6D-AA72-7AC9426FE8E4}" type="sibTrans" cxnId="{38FBBCBA-B707-4616-93E1-F8037B9FA5F6}">
      <dgm:prSet/>
      <dgm:spPr/>
      <dgm:t>
        <a:bodyPr/>
        <a:lstStyle/>
        <a:p>
          <a:endParaRPr lang="en-US"/>
        </a:p>
      </dgm:t>
    </dgm:pt>
    <dgm:pt modelId="{5BF45307-96AB-4BED-B5D4-FCC8215B3CC5}">
      <dgm:prSet/>
      <dgm:spPr/>
      <dgm:t>
        <a:bodyPr/>
        <a:lstStyle/>
        <a:p>
          <a:r>
            <a:rPr lang="en-US"/>
            <a:t>Encourages </a:t>
          </a:r>
        </a:p>
      </dgm:t>
    </dgm:pt>
    <dgm:pt modelId="{7A1219ED-9AE8-4C74-9CC1-F13E16D86E76}" type="parTrans" cxnId="{C269138C-D727-421E-B90E-81F459352C5D}">
      <dgm:prSet/>
      <dgm:spPr/>
      <dgm:t>
        <a:bodyPr/>
        <a:lstStyle/>
        <a:p>
          <a:endParaRPr lang="en-US"/>
        </a:p>
      </dgm:t>
    </dgm:pt>
    <dgm:pt modelId="{C55EB78E-D213-44B6-B0D6-5C3C738584F0}" type="sibTrans" cxnId="{C269138C-D727-421E-B90E-81F459352C5D}">
      <dgm:prSet/>
      <dgm:spPr/>
      <dgm:t>
        <a:bodyPr/>
        <a:lstStyle/>
        <a:p>
          <a:endParaRPr lang="en-US"/>
        </a:p>
      </dgm:t>
    </dgm:pt>
    <dgm:pt modelId="{B2B026D0-B7DB-48A7-9F78-73D494BEF6D8}">
      <dgm:prSet/>
      <dgm:spPr/>
      <dgm:t>
        <a:bodyPr/>
        <a:lstStyle/>
        <a:p>
          <a:r>
            <a:rPr lang="en-US"/>
            <a:t>Confronts us of sin </a:t>
          </a:r>
        </a:p>
      </dgm:t>
    </dgm:pt>
    <dgm:pt modelId="{B46C6FB3-B8A6-491B-95DC-80345630EC09}" type="parTrans" cxnId="{F1653228-A0B5-4560-9E75-2BAC3485A03F}">
      <dgm:prSet/>
      <dgm:spPr/>
      <dgm:t>
        <a:bodyPr/>
        <a:lstStyle/>
        <a:p>
          <a:endParaRPr lang="en-US"/>
        </a:p>
      </dgm:t>
    </dgm:pt>
    <dgm:pt modelId="{8E9D5BAC-BB70-4DFD-9D31-5B26C1B8828B}" type="sibTrans" cxnId="{F1653228-A0B5-4560-9E75-2BAC3485A03F}">
      <dgm:prSet/>
      <dgm:spPr/>
      <dgm:t>
        <a:bodyPr/>
        <a:lstStyle/>
        <a:p>
          <a:endParaRPr lang="en-US"/>
        </a:p>
      </dgm:t>
    </dgm:pt>
    <dgm:pt modelId="{A917D2C2-591F-4E5D-9076-3F845CD37505}">
      <dgm:prSet/>
      <dgm:spPr/>
      <dgm:t>
        <a:bodyPr/>
        <a:lstStyle/>
        <a:p>
          <a:r>
            <a:rPr lang="en-US" dirty="0"/>
            <a:t>Examines our motives </a:t>
          </a:r>
        </a:p>
      </dgm:t>
    </dgm:pt>
    <dgm:pt modelId="{6BCD0DC8-D608-45AC-9DEF-1CB83D0CB7E4}" type="parTrans" cxnId="{7AF6E809-7631-4AE7-86C8-41BCD1645F70}">
      <dgm:prSet/>
      <dgm:spPr/>
      <dgm:t>
        <a:bodyPr/>
        <a:lstStyle/>
        <a:p>
          <a:endParaRPr lang="en-US"/>
        </a:p>
      </dgm:t>
    </dgm:pt>
    <dgm:pt modelId="{7F6EAFD9-80AD-486C-895F-0EDD778BA6A0}" type="sibTrans" cxnId="{7AF6E809-7631-4AE7-86C8-41BCD1645F70}">
      <dgm:prSet/>
      <dgm:spPr/>
      <dgm:t>
        <a:bodyPr/>
        <a:lstStyle/>
        <a:p>
          <a:endParaRPr lang="en-US"/>
        </a:p>
      </dgm:t>
    </dgm:pt>
    <dgm:pt modelId="{06B0A3F9-7354-4720-9153-9BB3B2680BAD}">
      <dgm:prSet/>
      <dgm:spPr/>
      <dgm:t>
        <a:bodyPr/>
        <a:lstStyle/>
        <a:p>
          <a:r>
            <a:rPr lang="en-US"/>
            <a:t>Calls us to repentance </a:t>
          </a:r>
        </a:p>
      </dgm:t>
    </dgm:pt>
    <dgm:pt modelId="{1C9F3C70-5F9E-4B21-A73C-1DE2710F420E}" type="parTrans" cxnId="{1E10C351-759C-4C05-B628-D1E299F4F614}">
      <dgm:prSet/>
      <dgm:spPr/>
      <dgm:t>
        <a:bodyPr/>
        <a:lstStyle/>
        <a:p>
          <a:endParaRPr lang="en-US"/>
        </a:p>
      </dgm:t>
    </dgm:pt>
    <dgm:pt modelId="{A9305F29-4DAD-4F3A-81D8-B59DD4630F47}" type="sibTrans" cxnId="{1E10C351-759C-4C05-B628-D1E299F4F614}">
      <dgm:prSet/>
      <dgm:spPr/>
      <dgm:t>
        <a:bodyPr/>
        <a:lstStyle/>
        <a:p>
          <a:endParaRPr lang="en-US"/>
        </a:p>
      </dgm:t>
    </dgm:pt>
    <dgm:pt modelId="{7A0B7C2F-1247-4933-871C-BDA71AEA4443}">
      <dgm:prSet/>
      <dgm:spPr/>
      <dgm:t>
        <a:bodyPr/>
        <a:lstStyle/>
        <a:p>
          <a:r>
            <a:rPr lang="en-US"/>
            <a:t>Ask us to believe God's incredible miracles </a:t>
          </a:r>
        </a:p>
      </dgm:t>
    </dgm:pt>
    <dgm:pt modelId="{09D7C740-FA02-43E8-8A26-202B3C3A25BD}" type="parTrans" cxnId="{8465B862-C38D-47DA-B5EF-62BB792D4B5F}">
      <dgm:prSet/>
      <dgm:spPr/>
      <dgm:t>
        <a:bodyPr/>
        <a:lstStyle/>
        <a:p>
          <a:endParaRPr lang="en-US"/>
        </a:p>
      </dgm:t>
    </dgm:pt>
    <dgm:pt modelId="{992892BB-12EF-4DDE-87B4-3EA886228CFE}" type="sibTrans" cxnId="{8465B862-C38D-47DA-B5EF-62BB792D4B5F}">
      <dgm:prSet/>
      <dgm:spPr/>
      <dgm:t>
        <a:bodyPr/>
        <a:lstStyle/>
        <a:p>
          <a:endParaRPr lang="en-US"/>
        </a:p>
      </dgm:t>
    </dgm:pt>
    <dgm:pt modelId="{33CF2F22-2CF7-47AE-BDB0-C68B4F8F6025}">
      <dgm:prSet/>
      <dgm:spPr/>
      <dgm:t>
        <a:bodyPr/>
        <a:lstStyle/>
        <a:p>
          <a:r>
            <a:rPr lang="en-US"/>
            <a:t>Stretches our faith</a:t>
          </a:r>
        </a:p>
      </dgm:t>
    </dgm:pt>
    <dgm:pt modelId="{5E19816C-C89D-4CE2-80A1-2945DA1F11BA}" type="parTrans" cxnId="{5FAAEB29-FD19-4C96-A36F-8FFC475CBCE9}">
      <dgm:prSet/>
      <dgm:spPr/>
      <dgm:t>
        <a:bodyPr/>
        <a:lstStyle/>
        <a:p>
          <a:endParaRPr lang="en-US"/>
        </a:p>
      </dgm:t>
    </dgm:pt>
    <dgm:pt modelId="{C0863A28-5A70-4DAE-8C70-2EEE9F129FB5}" type="sibTrans" cxnId="{5FAAEB29-FD19-4C96-A36F-8FFC475CBCE9}">
      <dgm:prSet/>
      <dgm:spPr/>
      <dgm:t>
        <a:bodyPr/>
        <a:lstStyle/>
        <a:p>
          <a:endParaRPr lang="en-US"/>
        </a:p>
      </dgm:t>
    </dgm:pt>
    <dgm:pt modelId="{778B41D5-1A4C-4D9C-B2A1-8CC5D6279514}">
      <dgm:prSet/>
      <dgm:spPr/>
      <dgm:t>
        <a:bodyPr/>
        <a:lstStyle/>
        <a:p>
          <a:r>
            <a:rPr lang="en-US"/>
            <a:t>Heals our hurts </a:t>
          </a:r>
        </a:p>
      </dgm:t>
    </dgm:pt>
    <dgm:pt modelId="{CC88F145-44E3-417B-BB95-9E01FB038969}" type="parTrans" cxnId="{A89A2C80-0B40-454C-B95D-8C6936255AF3}">
      <dgm:prSet/>
      <dgm:spPr/>
      <dgm:t>
        <a:bodyPr/>
        <a:lstStyle/>
        <a:p>
          <a:endParaRPr lang="en-US"/>
        </a:p>
      </dgm:t>
    </dgm:pt>
    <dgm:pt modelId="{17FD33E7-8FAB-4AB3-B7C6-DD8098C11352}" type="sibTrans" cxnId="{A89A2C80-0B40-454C-B95D-8C6936255AF3}">
      <dgm:prSet/>
      <dgm:spPr/>
      <dgm:t>
        <a:bodyPr/>
        <a:lstStyle/>
        <a:p>
          <a:endParaRPr lang="en-US"/>
        </a:p>
      </dgm:t>
    </dgm:pt>
    <dgm:pt modelId="{7A43572B-C6FD-4661-84BE-D3CBAF557AE6}" type="pres">
      <dgm:prSet presAssocID="{FEF7E797-BB69-4D32-B7FB-59C744402D33}" presName="diagram" presStyleCnt="0">
        <dgm:presLayoutVars>
          <dgm:dir/>
          <dgm:resizeHandles val="exact"/>
        </dgm:presLayoutVars>
      </dgm:prSet>
      <dgm:spPr/>
    </dgm:pt>
    <dgm:pt modelId="{FF3C6A26-9E4D-49CB-9F71-9F55F0BFD246}" type="pres">
      <dgm:prSet presAssocID="{9E9F01A4-9981-42F3-9D7C-6F59C4F957EE}" presName="node" presStyleLbl="node1" presStyleIdx="0" presStyleCnt="9">
        <dgm:presLayoutVars>
          <dgm:bulletEnabled val="1"/>
        </dgm:presLayoutVars>
      </dgm:prSet>
      <dgm:spPr/>
    </dgm:pt>
    <dgm:pt modelId="{97A3C907-81F8-4383-8773-AEE6C88531B6}" type="pres">
      <dgm:prSet presAssocID="{72AF50C8-7F05-4E2F-ADA3-41DDC1A0B70D}" presName="sibTrans" presStyleCnt="0"/>
      <dgm:spPr/>
    </dgm:pt>
    <dgm:pt modelId="{6AF02864-74BE-4436-9485-D7820538C640}" type="pres">
      <dgm:prSet presAssocID="{EFEB1546-3AF6-4ABE-ACE4-63657847F260}" presName="node" presStyleLbl="node1" presStyleIdx="1" presStyleCnt="9">
        <dgm:presLayoutVars>
          <dgm:bulletEnabled val="1"/>
        </dgm:presLayoutVars>
      </dgm:prSet>
      <dgm:spPr/>
    </dgm:pt>
    <dgm:pt modelId="{390056CB-1513-48A1-AB95-5863E1A6FBE6}" type="pres">
      <dgm:prSet presAssocID="{2269301D-5BB3-4C6D-AA72-7AC9426FE8E4}" presName="sibTrans" presStyleCnt="0"/>
      <dgm:spPr/>
    </dgm:pt>
    <dgm:pt modelId="{1184EADD-A9B6-40B0-8DF1-0D59DB588E4D}" type="pres">
      <dgm:prSet presAssocID="{5BF45307-96AB-4BED-B5D4-FCC8215B3CC5}" presName="node" presStyleLbl="node1" presStyleIdx="2" presStyleCnt="9">
        <dgm:presLayoutVars>
          <dgm:bulletEnabled val="1"/>
        </dgm:presLayoutVars>
      </dgm:prSet>
      <dgm:spPr/>
    </dgm:pt>
    <dgm:pt modelId="{4B775FE7-F001-46EE-81DC-C5A91F8303CA}" type="pres">
      <dgm:prSet presAssocID="{C55EB78E-D213-44B6-B0D6-5C3C738584F0}" presName="sibTrans" presStyleCnt="0"/>
      <dgm:spPr/>
    </dgm:pt>
    <dgm:pt modelId="{9A61A6BB-EEFB-46DC-9C7F-81013D8769EF}" type="pres">
      <dgm:prSet presAssocID="{B2B026D0-B7DB-48A7-9F78-73D494BEF6D8}" presName="node" presStyleLbl="node1" presStyleIdx="3" presStyleCnt="9">
        <dgm:presLayoutVars>
          <dgm:bulletEnabled val="1"/>
        </dgm:presLayoutVars>
      </dgm:prSet>
      <dgm:spPr/>
    </dgm:pt>
    <dgm:pt modelId="{AE5FC639-5150-4FE5-B0C4-A4C456C8A0A3}" type="pres">
      <dgm:prSet presAssocID="{8E9D5BAC-BB70-4DFD-9D31-5B26C1B8828B}" presName="sibTrans" presStyleCnt="0"/>
      <dgm:spPr/>
    </dgm:pt>
    <dgm:pt modelId="{806454C8-2B92-4D47-A119-BB7D748AFEB2}" type="pres">
      <dgm:prSet presAssocID="{A917D2C2-591F-4E5D-9076-3F845CD37505}" presName="node" presStyleLbl="node1" presStyleIdx="4" presStyleCnt="9">
        <dgm:presLayoutVars>
          <dgm:bulletEnabled val="1"/>
        </dgm:presLayoutVars>
      </dgm:prSet>
      <dgm:spPr/>
    </dgm:pt>
    <dgm:pt modelId="{E417549A-E607-4432-84D7-2C68F049A4F7}" type="pres">
      <dgm:prSet presAssocID="{7F6EAFD9-80AD-486C-895F-0EDD778BA6A0}" presName="sibTrans" presStyleCnt="0"/>
      <dgm:spPr/>
    </dgm:pt>
    <dgm:pt modelId="{41A70705-F6FF-4187-98C5-4E5B40184E85}" type="pres">
      <dgm:prSet presAssocID="{06B0A3F9-7354-4720-9153-9BB3B2680BAD}" presName="node" presStyleLbl="node1" presStyleIdx="5" presStyleCnt="9">
        <dgm:presLayoutVars>
          <dgm:bulletEnabled val="1"/>
        </dgm:presLayoutVars>
      </dgm:prSet>
      <dgm:spPr/>
    </dgm:pt>
    <dgm:pt modelId="{2611A24C-B2AE-4133-92B1-E6611C1DFE58}" type="pres">
      <dgm:prSet presAssocID="{A9305F29-4DAD-4F3A-81D8-B59DD4630F47}" presName="sibTrans" presStyleCnt="0"/>
      <dgm:spPr/>
    </dgm:pt>
    <dgm:pt modelId="{F8A150C3-67EB-48A2-BEFE-B3C12F193BE7}" type="pres">
      <dgm:prSet presAssocID="{7A0B7C2F-1247-4933-871C-BDA71AEA4443}" presName="node" presStyleLbl="node1" presStyleIdx="6" presStyleCnt="9">
        <dgm:presLayoutVars>
          <dgm:bulletEnabled val="1"/>
        </dgm:presLayoutVars>
      </dgm:prSet>
      <dgm:spPr/>
    </dgm:pt>
    <dgm:pt modelId="{B1E39E49-A1FC-4C88-9B96-B32C85836542}" type="pres">
      <dgm:prSet presAssocID="{992892BB-12EF-4DDE-87B4-3EA886228CFE}" presName="sibTrans" presStyleCnt="0"/>
      <dgm:spPr/>
    </dgm:pt>
    <dgm:pt modelId="{19CADEFE-FBAE-4479-A150-824646641FFC}" type="pres">
      <dgm:prSet presAssocID="{33CF2F22-2CF7-47AE-BDB0-C68B4F8F6025}" presName="node" presStyleLbl="node1" presStyleIdx="7" presStyleCnt="9">
        <dgm:presLayoutVars>
          <dgm:bulletEnabled val="1"/>
        </dgm:presLayoutVars>
      </dgm:prSet>
      <dgm:spPr/>
    </dgm:pt>
    <dgm:pt modelId="{78FD6904-CAE1-4CB1-BA0C-FD867A5C4A0E}" type="pres">
      <dgm:prSet presAssocID="{C0863A28-5A70-4DAE-8C70-2EEE9F129FB5}" presName="sibTrans" presStyleCnt="0"/>
      <dgm:spPr/>
    </dgm:pt>
    <dgm:pt modelId="{F6EB099B-6632-4205-9892-6585EA577830}" type="pres">
      <dgm:prSet presAssocID="{778B41D5-1A4C-4D9C-B2A1-8CC5D6279514}" presName="node" presStyleLbl="node1" presStyleIdx="8" presStyleCnt="9">
        <dgm:presLayoutVars>
          <dgm:bulletEnabled val="1"/>
        </dgm:presLayoutVars>
      </dgm:prSet>
      <dgm:spPr/>
    </dgm:pt>
  </dgm:ptLst>
  <dgm:cxnLst>
    <dgm:cxn modelId="{BA766A01-DD50-42C3-917C-59BC897754AE}" type="presOf" srcId="{778B41D5-1A4C-4D9C-B2A1-8CC5D6279514}" destId="{F6EB099B-6632-4205-9892-6585EA577830}" srcOrd="0" destOrd="0" presId="urn:microsoft.com/office/officeart/2005/8/layout/default"/>
    <dgm:cxn modelId="{7AF6E809-7631-4AE7-86C8-41BCD1645F70}" srcId="{FEF7E797-BB69-4D32-B7FB-59C744402D33}" destId="{A917D2C2-591F-4E5D-9076-3F845CD37505}" srcOrd="4" destOrd="0" parTransId="{6BCD0DC8-D608-45AC-9DEF-1CB83D0CB7E4}" sibTransId="{7F6EAFD9-80AD-486C-895F-0EDD778BA6A0}"/>
    <dgm:cxn modelId="{F9275F27-4E5C-4B53-98AB-7B6063865071}" type="presOf" srcId="{7A0B7C2F-1247-4933-871C-BDA71AEA4443}" destId="{F8A150C3-67EB-48A2-BEFE-B3C12F193BE7}" srcOrd="0" destOrd="0" presId="urn:microsoft.com/office/officeart/2005/8/layout/default"/>
    <dgm:cxn modelId="{F1653228-A0B5-4560-9E75-2BAC3485A03F}" srcId="{FEF7E797-BB69-4D32-B7FB-59C744402D33}" destId="{B2B026D0-B7DB-48A7-9F78-73D494BEF6D8}" srcOrd="3" destOrd="0" parTransId="{B46C6FB3-B8A6-491B-95DC-80345630EC09}" sibTransId="{8E9D5BAC-BB70-4DFD-9D31-5B26C1B8828B}"/>
    <dgm:cxn modelId="{5FAAEB29-FD19-4C96-A36F-8FFC475CBCE9}" srcId="{FEF7E797-BB69-4D32-B7FB-59C744402D33}" destId="{33CF2F22-2CF7-47AE-BDB0-C68B4F8F6025}" srcOrd="7" destOrd="0" parTransId="{5E19816C-C89D-4CE2-80A1-2945DA1F11BA}" sibTransId="{C0863A28-5A70-4DAE-8C70-2EEE9F129FB5}"/>
    <dgm:cxn modelId="{8465B862-C38D-47DA-B5EF-62BB792D4B5F}" srcId="{FEF7E797-BB69-4D32-B7FB-59C744402D33}" destId="{7A0B7C2F-1247-4933-871C-BDA71AEA4443}" srcOrd="6" destOrd="0" parTransId="{09D7C740-FA02-43E8-8A26-202B3C3A25BD}" sibTransId="{992892BB-12EF-4DDE-87B4-3EA886228CFE}"/>
    <dgm:cxn modelId="{1E10C351-759C-4C05-B628-D1E299F4F614}" srcId="{FEF7E797-BB69-4D32-B7FB-59C744402D33}" destId="{06B0A3F9-7354-4720-9153-9BB3B2680BAD}" srcOrd="5" destOrd="0" parTransId="{1C9F3C70-5F9E-4B21-A73C-1DE2710F420E}" sibTransId="{A9305F29-4DAD-4F3A-81D8-B59DD4630F47}"/>
    <dgm:cxn modelId="{960A1B53-5246-40F9-A4EE-5E96C199E901}" type="presOf" srcId="{B2B026D0-B7DB-48A7-9F78-73D494BEF6D8}" destId="{9A61A6BB-EEFB-46DC-9C7F-81013D8769EF}" srcOrd="0" destOrd="0" presId="urn:microsoft.com/office/officeart/2005/8/layout/default"/>
    <dgm:cxn modelId="{106A7056-E2CF-40EC-AC86-D1DACC7EF6E4}" type="presOf" srcId="{A917D2C2-591F-4E5D-9076-3F845CD37505}" destId="{806454C8-2B92-4D47-A119-BB7D748AFEB2}" srcOrd="0" destOrd="0" presId="urn:microsoft.com/office/officeart/2005/8/layout/default"/>
    <dgm:cxn modelId="{395B557E-1E0E-457C-AAC3-B448DD648DBF}" type="presOf" srcId="{33CF2F22-2CF7-47AE-BDB0-C68B4F8F6025}" destId="{19CADEFE-FBAE-4479-A150-824646641FFC}" srcOrd="0" destOrd="0" presId="urn:microsoft.com/office/officeart/2005/8/layout/default"/>
    <dgm:cxn modelId="{A89A2C80-0B40-454C-B95D-8C6936255AF3}" srcId="{FEF7E797-BB69-4D32-B7FB-59C744402D33}" destId="{778B41D5-1A4C-4D9C-B2A1-8CC5D6279514}" srcOrd="8" destOrd="0" parTransId="{CC88F145-44E3-417B-BB95-9E01FB038969}" sibTransId="{17FD33E7-8FAB-4AB3-B7C6-DD8098C11352}"/>
    <dgm:cxn modelId="{68555289-4759-4F07-BFF1-C377CD2013DA}" type="presOf" srcId="{9E9F01A4-9981-42F3-9D7C-6F59C4F957EE}" destId="{FF3C6A26-9E4D-49CB-9F71-9F55F0BFD246}" srcOrd="0" destOrd="0" presId="urn:microsoft.com/office/officeart/2005/8/layout/default"/>
    <dgm:cxn modelId="{61B93F8A-D03D-4598-AF8E-AA70C3297EE5}" type="presOf" srcId="{EFEB1546-3AF6-4ABE-ACE4-63657847F260}" destId="{6AF02864-74BE-4436-9485-D7820538C640}" srcOrd="0" destOrd="0" presId="urn:microsoft.com/office/officeart/2005/8/layout/default"/>
    <dgm:cxn modelId="{C269138C-D727-421E-B90E-81F459352C5D}" srcId="{FEF7E797-BB69-4D32-B7FB-59C744402D33}" destId="{5BF45307-96AB-4BED-B5D4-FCC8215B3CC5}" srcOrd="2" destOrd="0" parTransId="{7A1219ED-9AE8-4C74-9CC1-F13E16D86E76}" sibTransId="{C55EB78E-D213-44B6-B0D6-5C3C738584F0}"/>
    <dgm:cxn modelId="{E16F4A98-C8D9-427A-9966-FDD3D859B886}" type="presOf" srcId="{FEF7E797-BB69-4D32-B7FB-59C744402D33}" destId="{7A43572B-C6FD-4661-84BE-D3CBAF557AE6}" srcOrd="0" destOrd="0" presId="urn:microsoft.com/office/officeart/2005/8/layout/default"/>
    <dgm:cxn modelId="{38FBBCBA-B707-4616-93E1-F8037B9FA5F6}" srcId="{FEF7E797-BB69-4D32-B7FB-59C744402D33}" destId="{EFEB1546-3AF6-4ABE-ACE4-63657847F260}" srcOrd="1" destOrd="0" parTransId="{80D00E35-8E01-4313-8133-649622D38D9C}" sibTransId="{2269301D-5BB3-4C6D-AA72-7AC9426FE8E4}"/>
    <dgm:cxn modelId="{01687CD3-111F-4C90-9FDF-35B2D4F5265D}" type="presOf" srcId="{06B0A3F9-7354-4720-9153-9BB3B2680BAD}" destId="{41A70705-F6FF-4187-98C5-4E5B40184E85}" srcOrd="0" destOrd="0" presId="urn:microsoft.com/office/officeart/2005/8/layout/default"/>
    <dgm:cxn modelId="{C8B615DA-BE6D-471A-ABBE-E2F341976290}" srcId="{FEF7E797-BB69-4D32-B7FB-59C744402D33}" destId="{9E9F01A4-9981-42F3-9D7C-6F59C4F957EE}" srcOrd="0" destOrd="0" parTransId="{EF5E1502-89A9-434E-9302-CA6DC39C179B}" sibTransId="{72AF50C8-7F05-4E2F-ADA3-41DDC1A0B70D}"/>
    <dgm:cxn modelId="{8823EDF2-67E8-4232-85A8-33F5F35CBA5D}" type="presOf" srcId="{5BF45307-96AB-4BED-B5D4-FCC8215B3CC5}" destId="{1184EADD-A9B6-40B0-8DF1-0D59DB588E4D}" srcOrd="0" destOrd="0" presId="urn:microsoft.com/office/officeart/2005/8/layout/default"/>
    <dgm:cxn modelId="{5BF6B00E-726C-40A8-BA46-D6129B6835D9}" type="presParOf" srcId="{7A43572B-C6FD-4661-84BE-D3CBAF557AE6}" destId="{FF3C6A26-9E4D-49CB-9F71-9F55F0BFD246}" srcOrd="0" destOrd="0" presId="urn:microsoft.com/office/officeart/2005/8/layout/default"/>
    <dgm:cxn modelId="{F989DF13-7AE5-4D94-A2B9-B7F2821464A7}" type="presParOf" srcId="{7A43572B-C6FD-4661-84BE-D3CBAF557AE6}" destId="{97A3C907-81F8-4383-8773-AEE6C88531B6}" srcOrd="1" destOrd="0" presId="urn:microsoft.com/office/officeart/2005/8/layout/default"/>
    <dgm:cxn modelId="{9E558B7E-483D-4C90-8579-3A86F213AD8C}" type="presParOf" srcId="{7A43572B-C6FD-4661-84BE-D3CBAF557AE6}" destId="{6AF02864-74BE-4436-9485-D7820538C640}" srcOrd="2" destOrd="0" presId="urn:microsoft.com/office/officeart/2005/8/layout/default"/>
    <dgm:cxn modelId="{E4D9DE8B-6876-417C-BB3F-EC9B3CF71226}" type="presParOf" srcId="{7A43572B-C6FD-4661-84BE-D3CBAF557AE6}" destId="{390056CB-1513-48A1-AB95-5863E1A6FBE6}" srcOrd="3" destOrd="0" presId="urn:microsoft.com/office/officeart/2005/8/layout/default"/>
    <dgm:cxn modelId="{93DE3B71-7183-415F-A39F-81B2371FDFD6}" type="presParOf" srcId="{7A43572B-C6FD-4661-84BE-D3CBAF557AE6}" destId="{1184EADD-A9B6-40B0-8DF1-0D59DB588E4D}" srcOrd="4" destOrd="0" presId="urn:microsoft.com/office/officeart/2005/8/layout/default"/>
    <dgm:cxn modelId="{7BAB936D-4917-4322-A493-D5140B611520}" type="presParOf" srcId="{7A43572B-C6FD-4661-84BE-D3CBAF557AE6}" destId="{4B775FE7-F001-46EE-81DC-C5A91F8303CA}" srcOrd="5" destOrd="0" presId="urn:microsoft.com/office/officeart/2005/8/layout/default"/>
    <dgm:cxn modelId="{A59D98B2-CDF0-4F0D-ABA0-5ADDBDE9DF30}" type="presParOf" srcId="{7A43572B-C6FD-4661-84BE-D3CBAF557AE6}" destId="{9A61A6BB-EEFB-46DC-9C7F-81013D8769EF}" srcOrd="6" destOrd="0" presId="urn:microsoft.com/office/officeart/2005/8/layout/default"/>
    <dgm:cxn modelId="{D05A1D15-DF95-4B40-AC5E-99C6AF37430D}" type="presParOf" srcId="{7A43572B-C6FD-4661-84BE-D3CBAF557AE6}" destId="{AE5FC639-5150-4FE5-B0C4-A4C456C8A0A3}" srcOrd="7" destOrd="0" presId="urn:microsoft.com/office/officeart/2005/8/layout/default"/>
    <dgm:cxn modelId="{DB3A32E8-527D-4121-847D-809E7BEDF4C2}" type="presParOf" srcId="{7A43572B-C6FD-4661-84BE-D3CBAF557AE6}" destId="{806454C8-2B92-4D47-A119-BB7D748AFEB2}" srcOrd="8" destOrd="0" presId="urn:microsoft.com/office/officeart/2005/8/layout/default"/>
    <dgm:cxn modelId="{A596FD99-BC99-4AF5-8751-0C51758B0557}" type="presParOf" srcId="{7A43572B-C6FD-4661-84BE-D3CBAF557AE6}" destId="{E417549A-E607-4432-84D7-2C68F049A4F7}" srcOrd="9" destOrd="0" presId="urn:microsoft.com/office/officeart/2005/8/layout/default"/>
    <dgm:cxn modelId="{B2597121-23F2-4DBC-A56F-1CDD7EC43539}" type="presParOf" srcId="{7A43572B-C6FD-4661-84BE-D3CBAF557AE6}" destId="{41A70705-F6FF-4187-98C5-4E5B40184E85}" srcOrd="10" destOrd="0" presId="urn:microsoft.com/office/officeart/2005/8/layout/default"/>
    <dgm:cxn modelId="{B259619C-CF8E-426B-9E66-1395FFFC4570}" type="presParOf" srcId="{7A43572B-C6FD-4661-84BE-D3CBAF557AE6}" destId="{2611A24C-B2AE-4133-92B1-E6611C1DFE58}" srcOrd="11" destOrd="0" presId="urn:microsoft.com/office/officeart/2005/8/layout/default"/>
    <dgm:cxn modelId="{2FCA6F39-DB66-4867-BDE5-63FA20A12F90}" type="presParOf" srcId="{7A43572B-C6FD-4661-84BE-D3CBAF557AE6}" destId="{F8A150C3-67EB-48A2-BEFE-B3C12F193BE7}" srcOrd="12" destOrd="0" presId="urn:microsoft.com/office/officeart/2005/8/layout/default"/>
    <dgm:cxn modelId="{41513945-C685-4DD4-9F86-67FCDE5DAB15}" type="presParOf" srcId="{7A43572B-C6FD-4661-84BE-D3CBAF557AE6}" destId="{B1E39E49-A1FC-4C88-9B96-B32C85836542}" srcOrd="13" destOrd="0" presId="urn:microsoft.com/office/officeart/2005/8/layout/default"/>
    <dgm:cxn modelId="{E4916A9E-3BD8-49F1-94C3-0D2BF6A94885}" type="presParOf" srcId="{7A43572B-C6FD-4661-84BE-D3CBAF557AE6}" destId="{19CADEFE-FBAE-4479-A150-824646641FFC}" srcOrd="14" destOrd="0" presId="urn:microsoft.com/office/officeart/2005/8/layout/default"/>
    <dgm:cxn modelId="{E91BDF9E-E28B-45EB-8203-C98F09CE3CD0}" type="presParOf" srcId="{7A43572B-C6FD-4661-84BE-D3CBAF557AE6}" destId="{78FD6904-CAE1-4CB1-BA0C-FD867A5C4A0E}" srcOrd="15" destOrd="0" presId="urn:microsoft.com/office/officeart/2005/8/layout/default"/>
    <dgm:cxn modelId="{74BDFE60-3D5E-45E1-9BDC-EE872140F7DA}" type="presParOf" srcId="{7A43572B-C6FD-4661-84BE-D3CBAF557AE6}" destId="{F6EB099B-6632-4205-9892-6585EA577830}"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658465-E51E-4083-8C80-D263663C9D98}"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267726F2-5229-4A96-AA90-4BEE2A0809DC}">
      <dgm:prSet custT="1"/>
      <dgm:spPr/>
      <dgm:t>
        <a:bodyPr/>
        <a:lstStyle/>
        <a:p>
          <a:r>
            <a:rPr lang="en-US" sz="3000" dirty="0"/>
            <a:t>6 steps</a:t>
          </a:r>
        </a:p>
      </dgm:t>
    </dgm:pt>
    <dgm:pt modelId="{A2EC4BD4-2CD4-4149-8562-689668C8D1B7}" type="parTrans" cxnId="{2C50E8BF-4228-4F97-8702-6B90CACD0946}">
      <dgm:prSet/>
      <dgm:spPr/>
      <dgm:t>
        <a:bodyPr/>
        <a:lstStyle/>
        <a:p>
          <a:endParaRPr lang="en-US" sz="3000"/>
        </a:p>
      </dgm:t>
    </dgm:pt>
    <dgm:pt modelId="{9F424F4C-E345-4EFA-86A5-812B51ACE7E9}" type="sibTrans" cxnId="{2C50E8BF-4228-4F97-8702-6B90CACD0946}">
      <dgm:prSet/>
      <dgm:spPr/>
      <dgm:t>
        <a:bodyPr/>
        <a:lstStyle/>
        <a:p>
          <a:endParaRPr lang="en-US" sz="3000"/>
        </a:p>
      </dgm:t>
    </dgm:pt>
    <dgm:pt modelId="{CAA18EEF-0E32-43E3-BF20-1521C6502D27}">
      <dgm:prSet custT="1"/>
      <dgm:spPr/>
      <dgm:t>
        <a:bodyPr/>
        <a:lstStyle/>
        <a:p>
          <a:r>
            <a:rPr lang="en-US" sz="3000" dirty="0"/>
            <a:t>What questions to ask</a:t>
          </a:r>
        </a:p>
      </dgm:t>
    </dgm:pt>
    <dgm:pt modelId="{40C2D09B-5B20-48D8-B342-5894B6B32898}" type="parTrans" cxnId="{3DCBFC0A-55BD-49AE-A588-0DCC9E3ABCBE}">
      <dgm:prSet/>
      <dgm:spPr/>
      <dgm:t>
        <a:bodyPr/>
        <a:lstStyle/>
        <a:p>
          <a:endParaRPr lang="en-US" sz="3000"/>
        </a:p>
      </dgm:t>
    </dgm:pt>
    <dgm:pt modelId="{9934EB80-D285-4A04-83BD-560C12C1A33E}" type="sibTrans" cxnId="{3DCBFC0A-55BD-49AE-A588-0DCC9E3ABCBE}">
      <dgm:prSet/>
      <dgm:spPr/>
      <dgm:t>
        <a:bodyPr/>
        <a:lstStyle/>
        <a:p>
          <a:endParaRPr lang="en-US" sz="3000"/>
        </a:p>
      </dgm:t>
    </dgm:pt>
    <dgm:pt modelId="{6031B326-2FEF-439F-BD21-3F74CB6AB145}" type="pres">
      <dgm:prSet presAssocID="{5F658465-E51E-4083-8C80-D263663C9D98}" presName="diagram" presStyleCnt="0">
        <dgm:presLayoutVars>
          <dgm:dir/>
          <dgm:resizeHandles val="exact"/>
        </dgm:presLayoutVars>
      </dgm:prSet>
      <dgm:spPr/>
    </dgm:pt>
    <dgm:pt modelId="{DC0E69CA-3591-43C5-B61A-EA6C3D6D0AEB}" type="pres">
      <dgm:prSet presAssocID="{267726F2-5229-4A96-AA90-4BEE2A0809DC}" presName="node" presStyleLbl="node1" presStyleIdx="0" presStyleCnt="2">
        <dgm:presLayoutVars>
          <dgm:bulletEnabled val="1"/>
        </dgm:presLayoutVars>
      </dgm:prSet>
      <dgm:spPr/>
    </dgm:pt>
    <dgm:pt modelId="{1450E1F9-251E-45F3-9E00-1C94700F1493}" type="pres">
      <dgm:prSet presAssocID="{9F424F4C-E345-4EFA-86A5-812B51ACE7E9}" presName="sibTrans" presStyleCnt="0"/>
      <dgm:spPr/>
    </dgm:pt>
    <dgm:pt modelId="{727B05C5-A106-4E6D-938F-2ACCFDFF688B}" type="pres">
      <dgm:prSet presAssocID="{CAA18EEF-0E32-43E3-BF20-1521C6502D27}" presName="node" presStyleLbl="node1" presStyleIdx="1" presStyleCnt="2">
        <dgm:presLayoutVars>
          <dgm:bulletEnabled val="1"/>
        </dgm:presLayoutVars>
      </dgm:prSet>
      <dgm:spPr/>
    </dgm:pt>
  </dgm:ptLst>
  <dgm:cxnLst>
    <dgm:cxn modelId="{3DCBFC0A-55BD-49AE-A588-0DCC9E3ABCBE}" srcId="{5F658465-E51E-4083-8C80-D263663C9D98}" destId="{CAA18EEF-0E32-43E3-BF20-1521C6502D27}" srcOrd="1" destOrd="0" parTransId="{40C2D09B-5B20-48D8-B342-5894B6B32898}" sibTransId="{9934EB80-D285-4A04-83BD-560C12C1A33E}"/>
    <dgm:cxn modelId="{73B3F47D-4FF3-47B6-BCAA-7D078FF47545}" type="presOf" srcId="{CAA18EEF-0E32-43E3-BF20-1521C6502D27}" destId="{727B05C5-A106-4E6D-938F-2ACCFDFF688B}" srcOrd="0" destOrd="0" presId="urn:microsoft.com/office/officeart/2005/8/layout/default"/>
    <dgm:cxn modelId="{9D61279F-2ED5-4A02-804F-4829634E73E2}" type="presOf" srcId="{267726F2-5229-4A96-AA90-4BEE2A0809DC}" destId="{DC0E69CA-3591-43C5-B61A-EA6C3D6D0AEB}" srcOrd="0" destOrd="0" presId="urn:microsoft.com/office/officeart/2005/8/layout/default"/>
    <dgm:cxn modelId="{2C50E8BF-4228-4F97-8702-6B90CACD0946}" srcId="{5F658465-E51E-4083-8C80-D263663C9D98}" destId="{267726F2-5229-4A96-AA90-4BEE2A0809DC}" srcOrd="0" destOrd="0" parTransId="{A2EC4BD4-2CD4-4149-8562-689668C8D1B7}" sibTransId="{9F424F4C-E345-4EFA-86A5-812B51ACE7E9}"/>
    <dgm:cxn modelId="{63A4CBD8-A0C2-42E7-AF35-37E6E6A9E57B}" type="presOf" srcId="{5F658465-E51E-4083-8C80-D263663C9D98}" destId="{6031B326-2FEF-439F-BD21-3F74CB6AB145}" srcOrd="0" destOrd="0" presId="urn:microsoft.com/office/officeart/2005/8/layout/default"/>
    <dgm:cxn modelId="{1DF576F8-F6D3-4344-936C-CF0A26C3CC46}" type="presParOf" srcId="{6031B326-2FEF-439F-BD21-3F74CB6AB145}" destId="{DC0E69CA-3591-43C5-B61A-EA6C3D6D0AEB}" srcOrd="0" destOrd="0" presId="urn:microsoft.com/office/officeart/2005/8/layout/default"/>
    <dgm:cxn modelId="{7C581813-684D-4CA5-BBCC-48866F373736}" type="presParOf" srcId="{6031B326-2FEF-439F-BD21-3F74CB6AB145}" destId="{1450E1F9-251E-45F3-9E00-1C94700F1493}" srcOrd="1" destOrd="0" presId="urn:microsoft.com/office/officeart/2005/8/layout/default"/>
    <dgm:cxn modelId="{D36AEEC9-3491-4703-B280-4AB7C4B65311}" type="presParOf" srcId="{6031B326-2FEF-439F-BD21-3F74CB6AB145}" destId="{727B05C5-A106-4E6D-938F-2ACCFDFF688B}"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816420-2D25-43E4-A8BB-700978AFD814}"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85BC058B-D68F-4BB2-A5E9-2A0AA8DEAB99}">
      <dgm:prSet custT="1"/>
      <dgm:spPr/>
      <dgm:t>
        <a:bodyPr/>
        <a:lstStyle/>
        <a:p>
          <a:r>
            <a:rPr lang="en-US" sz="3000"/>
            <a:t>Question: </a:t>
          </a:r>
        </a:p>
      </dgm:t>
    </dgm:pt>
    <dgm:pt modelId="{A9BC13F0-3CC1-4398-BACD-50E93E3A68C3}" type="parTrans" cxnId="{B16A2D32-E599-4E3C-9040-EB3BC8116B7D}">
      <dgm:prSet/>
      <dgm:spPr/>
      <dgm:t>
        <a:bodyPr/>
        <a:lstStyle/>
        <a:p>
          <a:endParaRPr lang="en-US"/>
        </a:p>
      </dgm:t>
    </dgm:pt>
    <dgm:pt modelId="{CDE93230-BDC3-40CC-AA86-63F23B73FFE7}" type="sibTrans" cxnId="{B16A2D32-E599-4E3C-9040-EB3BC8116B7D}">
      <dgm:prSet/>
      <dgm:spPr/>
      <dgm:t>
        <a:bodyPr/>
        <a:lstStyle/>
        <a:p>
          <a:endParaRPr lang="en-US"/>
        </a:p>
      </dgm:t>
    </dgm:pt>
    <dgm:pt modelId="{9F24154F-7642-48F9-BF64-E04C6DB274A4}">
      <dgm:prSet custT="1"/>
      <dgm:spPr/>
      <dgm:t>
        <a:bodyPr/>
        <a:lstStyle/>
        <a:p>
          <a:r>
            <a:rPr lang="en-US" sz="3000" dirty="0"/>
            <a:t>As a leader today, how does Moses’ example show us how leaders should act and lead?   </a:t>
          </a:r>
        </a:p>
      </dgm:t>
    </dgm:pt>
    <dgm:pt modelId="{FFAB1329-880F-488B-A0AF-21CFB5593FE6}" type="parTrans" cxnId="{A3391262-E3A6-4B52-9AD8-391549F0C63F}">
      <dgm:prSet/>
      <dgm:spPr/>
      <dgm:t>
        <a:bodyPr/>
        <a:lstStyle/>
        <a:p>
          <a:endParaRPr lang="en-US"/>
        </a:p>
      </dgm:t>
    </dgm:pt>
    <dgm:pt modelId="{2F7B37FD-D64F-42AC-9917-7AA0B01C51C0}" type="sibTrans" cxnId="{A3391262-E3A6-4B52-9AD8-391549F0C63F}">
      <dgm:prSet/>
      <dgm:spPr/>
      <dgm:t>
        <a:bodyPr/>
        <a:lstStyle/>
        <a:p>
          <a:endParaRPr lang="en-US"/>
        </a:p>
      </dgm:t>
    </dgm:pt>
    <dgm:pt modelId="{190AD946-C5BA-4A0D-A14C-B088502D3DA8}" type="pres">
      <dgm:prSet presAssocID="{15816420-2D25-43E4-A8BB-700978AFD814}" presName="linear" presStyleCnt="0">
        <dgm:presLayoutVars>
          <dgm:animLvl val="lvl"/>
          <dgm:resizeHandles val="exact"/>
        </dgm:presLayoutVars>
      </dgm:prSet>
      <dgm:spPr/>
    </dgm:pt>
    <dgm:pt modelId="{BF886CF8-4A57-46A2-9F93-C5F90C1ACE22}" type="pres">
      <dgm:prSet presAssocID="{85BC058B-D68F-4BB2-A5E9-2A0AA8DEAB99}" presName="parentText" presStyleLbl="node1" presStyleIdx="0" presStyleCnt="2">
        <dgm:presLayoutVars>
          <dgm:chMax val="0"/>
          <dgm:bulletEnabled val="1"/>
        </dgm:presLayoutVars>
      </dgm:prSet>
      <dgm:spPr/>
    </dgm:pt>
    <dgm:pt modelId="{4C7471CA-8B14-41D0-9E2A-4452E581DBF8}" type="pres">
      <dgm:prSet presAssocID="{CDE93230-BDC3-40CC-AA86-63F23B73FFE7}" presName="spacer" presStyleCnt="0"/>
      <dgm:spPr/>
    </dgm:pt>
    <dgm:pt modelId="{38469280-047D-4CC9-A765-E6D4992C9D6A}" type="pres">
      <dgm:prSet presAssocID="{9F24154F-7642-48F9-BF64-E04C6DB274A4}" presName="parentText" presStyleLbl="node1" presStyleIdx="1" presStyleCnt="2">
        <dgm:presLayoutVars>
          <dgm:chMax val="0"/>
          <dgm:bulletEnabled val="1"/>
        </dgm:presLayoutVars>
      </dgm:prSet>
      <dgm:spPr/>
    </dgm:pt>
  </dgm:ptLst>
  <dgm:cxnLst>
    <dgm:cxn modelId="{B16A2D32-E599-4E3C-9040-EB3BC8116B7D}" srcId="{15816420-2D25-43E4-A8BB-700978AFD814}" destId="{85BC058B-D68F-4BB2-A5E9-2A0AA8DEAB99}" srcOrd="0" destOrd="0" parTransId="{A9BC13F0-3CC1-4398-BACD-50E93E3A68C3}" sibTransId="{CDE93230-BDC3-40CC-AA86-63F23B73FFE7}"/>
    <dgm:cxn modelId="{A3391262-E3A6-4B52-9AD8-391549F0C63F}" srcId="{15816420-2D25-43E4-A8BB-700978AFD814}" destId="{9F24154F-7642-48F9-BF64-E04C6DB274A4}" srcOrd="1" destOrd="0" parTransId="{FFAB1329-880F-488B-A0AF-21CFB5593FE6}" sibTransId="{2F7B37FD-D64F-42AC-9917-7AA0B01C51C0}"/>
    <dgm:cxn modelId="{8BB1D591-6847-4C51-8AFF-0D04B89464F6}" type="presOf" srcId="{9F24154F-7642-48F9-BF64-E04C6DB274A4}" destId="{38469280-047D-4CC9-A765-E6D4992C9D6A}" srcOrd="0" destOrd="0" presId="urn:microsoft.com/office/officeart/2005/8/layout/vList2"/>
    <dgm:cxn modelId="{031078B9-A5B6-4C80-9F9A-FA40EC3DC8AA}" type="presOf" srcId="{15816420-2D25-43E4-A8BB-700978AFD814}" destId="{190AD946-C5BA-4A0D-A14C-B088502D3DA8}" srcOrd="0" destOrd="0" presId="urn:microsoft.com/office/officeart/2005/8/layout/vList2"/>
    <dgm:cxn modelId="{9A06F7E1-57C8-4262-9168-E9FB57E94BA9}" type="presOf" srcId="{85BC058B-D68F-4BB2-A5E9-2A0AA8DEAB99}" destId="{BF886CF8-4A57-46A2-9F93-C5F90C1ACE22}" srcOrd="0" destOrd="0" presId="urn:microsoft.com/office/officeart/2005/8/layout/vList2"/>
    <dgm:cxn modelId="{476E94B5-5BC2-4DD3-AE68-817ECC44BF0F}" type="presParOf" srcId="{190AD946-C5BA-4A0D-A14C-B088502D3DA8}" destId="{BF886CF8-4A57-46A2-9F93-C5F90C1ACE22}" srcOrd="0" destOrd="0" presId="urn:microsoft.com/office/officeart/2005/8/layout/vList2"/>
    <dgm:cxn modelId="{6A689DF3-AD1D-4D86-BB89-3996FDB11044}" type="presParOf" srcId="{190AD946-C5BA-4A0D-A14C-B088502D3DA8}" destId="{4C7471CA-8B14-41D0-9E2A-4452E581DBF8}" srcOrd="1" destOrd="0" presId="urn:microsoft.com/office/officeart/2005/8/layout/vList2"/>
    <dgm:cxn modelId="{CD0BAF5B-3568-4739-8832-A095675DF608}" type="presParOf" srcId="{190AD946-C5BA-4A0D-A14C-B088502D3DA8}" destId="{38469280-047D-4CC9-A765-E6D4992C9D6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3C6A26-9E4D-49CB-9F71-9F55F0BFD246}">
      <dsp:nvSpPr>
        <dsp:cNvPr id="0" name=""/>
        <dsp:cNvSpPr/>
      </dsp:nvSpPr>
      <dsp:spPr>
        <a:xfrm>
          <a:off x="411752" y="1478"/>
          <a:ext cx="2045262" cy="122715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Living</a:t>
          </a:r>
        </a:p>
      </dsp:txBody>
      <dsp:txXfrm>
        <a:off x="411752" y="1478"/>
        <a:ext cx="2045262" cy="1227157"/>
      </dsp:txXfrm>
    </dsp:sp>
    <dsp:sp modelId="{6AF02864-74BE-4436-9485-D7820538C640}">
      <dsp:nvSpPr>
        <dsp:cNvPr id="0" name=""/>
        <dsp:cNvSpPr/>
      </dsp:nvSpPr>
      <dsp:spPr>
        <a:xfrm>
          <a:off x="2661541" y="1478"/>
          <a:ext cx="2045262" cy="1227157"/>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Powerful  </a:t>
          </a:r>
        </a:p>
      </dsp:txBody>
      <dsp:txXfrm>
        <a:off x="2661541" y="1478"/>
        <a:ext cx="2045262" cy="1227157"/>
      </dsp:txXfrm>
    </dsp:sp>
    <dsp:sp modelId="{1184EADD-A9B6-40B0-8DF1-0D59DB588E4D}">
      <dsp:nvSpPr>
        <dsp:cNvPr id="0" name=""/>
        <dsp:cNvSpPr/>
      </dsp:nvSpPr>
      <dsp:spPr>
        <a:xfrm>
          <a:off x="4911329" y="1478"/>
          <a:ext cx="2045262" cy="1227157"/>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Encourages </a:t>
          </a:r>
        </a:p>
      </dsp:txBody>
      <dsp:txXfrm>
        <a:off x="4911329" y="1478"/>
        <a:ext cx="2045262" cy="1227157"/>
      </dsp:txXfrm>
    </dsp:sp>
    <dsp:sp modelId="{9A61A6BB-EEFB-46DC-9C7F-81013D8769EF}">
      <dsp:nvSpPr>
        <dsp:cNvPr id="0" name=""/>
        <dsp:cNvSpPr/>
      </dsp:nvSpPr>
      <dsp:spPr>
        <a:xfrm>
          <a:off x="7161117" y="1478"/>
          <a:ext cx="2045262" cy="1227157"/>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Confronts us of sin </a:t>
          </a:r>
        </a:p>
      </dsp:txBody>
      <dsp:txXfrm>
        <a:off x="7161117" y="1478"/>
        <a:ext cx="2045262" cy="1227157"/>
      </dsp:txXfrm>
    </dsp:sp>
    <dsp:sp modelId="{806454C8-2B92-4D47-A119-BB7D748AFEB2}">
      <dsp:nvSpPr>
        <dsp:cNvPr id="0" name=""/>
        <dsp:cNvSpPr/>
      </dsp:nvSpPr>
      <dsp:spPr>
        <a:xfrm>
          <a:off x="411752" y="1433162"/>
          <a:ext cx="2045262" cy="1227157"/>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Examines our motives </a:t>
          </a:r>
        </a:p>
      </dsp:txBody>
      <dsp:txXfrm>
        <a:off x="411752" y="1433162"/>
        <a:ext cx="2045262" cy="1227157"/>
      </dsp:txXfrm>
    </dsp:sp>
    <dsp:sp modelId="{41A70705-F6FF-4187-98C5-4E5B40184E85}">
      <dsp:nvSpPr>
        <dsp:cNvPr id="0" name=""/>
        <dsp:cNvSpPr/>
      </dsp:nvSpPr>
      <dsp:spPr>
        <a:xfrm>
          <a:off x="2661541" y="1433162"/>
          <a:ext cx="2045262" cy="122715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Calls us to repentance </a:t>
          </a:r>
        </a:p>
      </dsp:txBody>
      <dsp:txXfrm>
        <a:off x="2661541" y="1433162"/>
        <a:ext cx="2045262" cy="1227157"/>
      </dsp:txXfrm>
    </dsp:sp>
    <dsp:sp modelId="{F8A150C3-67EB-48A2-BEFE-B3C12F193BE7}">
      <dsp:nvSpPr>
        <dsp:cNvPr id="0" name=""/>
        <dsp:cNvSpPr/>
      </dsp:nvSpPr>
      <dsp:spPr>
        <a:xfrm>
          <a:off x="4911329" y="1433162"/>
          <a:ext cx="2045262" cy="1227157"/>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Ask us to believe God's incredible miracles </a:t>
          </a:r>
        </a:p>
      </dsp:txBody>
      <dsp:txXfrm>
        <a:off x="4911329" y="1433162"/>
        <a:ext cx="2045262" cy="1227157"/>
      </dsp:txXfrm>
    </dsp:sp>
    <dsp:sp modelId="{19CADEFE-FBAE-4479-A150-824646641FFC}">
      <dsp:nvSpPr>
        <dsp:cNvPr id="0" name=""/>
        <dsp:cNvSpPr/>
      </dsp:nvSpPr>
      <dsp:spPr>
        <a:xfrm>
          <a:off x="7161117" y="1433162"/>
          <a:ext cx="2045262" cy="1227157"/>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Stretches our faith</a:t>
          </a:r>
        </a:p>
      </dsp:txBody>
      <dsp:txXfrm>
        <a:off x="7161117" y="1433162"/>
        <a:ext cx="2045262" cy="1227157"/>
      </dsp:txXfrm>
    </dsp:sp>
    <dsp:sp modelId="{F6EB099B-6632-4205-9892-6585EA577830}">
      <dsp:nvSpPr>
        <dsp:cNvPr id="0" name=""/>
        <dsp:cNvSpPr/>
      </dsp:nvSpPr>
      <dsp:spPr>
        <a:xfrm>
          <a:off x="3786435" y="2864845"/>
          <a:ext cx="2045262" cy="1227157"/>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Heals our hurts </a:t>
          </a:r>
        </a:p>
      </dsp:txBody>
      <dsp:txXfrm>
        <a:off x="3786435" y="2864845"/>
        <a:ext cx="2045262" cy="12271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0E69CA-3591-43C5-B61A-EA6C3D6D0AEB}">
      <dsp:nvSpPr>
        <dsp:cNvPr id="0" name=""/>
        <dsp:cNvSpPr/>
      </dsp:nvSpPr>
      <dsp:spPr>
        <a:xfrm>
          <a:off x="1174" y="673057"/>
          <a:ext cx="4578945" cy="274736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6 steps</a:t>
          </a:r>
        </a:p>
      </dsp:txBody>
      <dsp:txXfrm>
        <a:off x="1174" y="673057"/>
        <a:ext cx="4578945" cy="2747367"/>
      </dsp:txXfrm>
    </dsp:sp>
    <dsp:sp modelId="{727B05C5-A106-4E6D-938F-2ACCFDFF688B}">
      <dsp:nvSpPr>
        <dsp:cNvPr id="0" name=""/>
        <dsp:cNvSpPr/>
      </dsp:nvSpPr>
      <dsp:spPr>
        <a:xfrm>
          <a:off x="5038013" y="673057"/>
          <a:ext cx="4578945" cy="2747367"/>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What questions to ask</a:t>
          </a:r>
        </a:p>
      </dsp:txBody>
      <dsp:txXfrm>
        <a:off x="5038013" y="673057"/>
        <a:ext cx="4578945" cy="27473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886CF8-4A57-46A2-9F93-C5F90C1ACE22}">
      <dsp:nvSpPr>
        <dsp:cNvPr id="0" name=""/>
        <dsp:cNvSpPr/>
      </dsp:nvSpPr>
      <dsp:spPr>
        <a:xfrm>
          <a:off x="0" y="799140"/>
          <a:ext cx="6628804" cy="159705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Question: </a:t>
          </a:r>
        </a:p>
      </dsp:txBody>
      <dsp:txXfrm>
        <a:off x="77962" y="877102"/>
        <a:ext cx="6472880" cy="1441126"/>
      </dsp:txXfrm>
    </dsp:sp>
    <dsp:sp modelId="{38469280-047D-4CC9-A765-E6D4992C9D6A}">
      <dsp:nvSpPr>
        <dsp:cNvPr id="0" name=""/>
        <dsp:cNvSpPr/>
      </dsp:nvSpPr>
      <dsp:spPr>
        <a:xfrm>
          <a:off x="0" y="2583390"/>
          <a:ext cx="6628804" cy="1597050"/>
        </a:xfrm>
        <a:prstGeom prst="roundRect">
          <a:avLst/>
        </a:prstGeom>
        <a:gradFill rotWithShape="0">
          <a:gsLst>
            <a:gs pos="0">
              <a:schemeClr val="accent2">
                <a:hueOff val="113439"/>
                <a:satOff val="13039"/>
                <a:lumOff val="-10393"/>
                <a:alphaOff val="0"/>
                <a:tint val="96000"/>
                <a:lumMod val="100000"/>
              </a:schemeClr>
            </a:gs>
            <a:gs pos="78000">
              <a:schemeClr val="accent2">
                <a:hueOff val="113439"/>
                <a:satOff val="13039"/>
                <a:lumOff val="-10393"/>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As a leader today, how does Moses’ example show us how leaders should act and lead?   </a:t>
          </a:r>
        </a:p>
      </dsp:txBody>
      <dsp:txXfrm>
        <a:off x="77962" y="2661352"/>
        <a:ext cx="6472880" cy="144112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E8FBD15-2870-4F4B-8B09-F0733E7AAD22}"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2EB694-A9B1-444B-AD37-B5912D894C70}" type="slidenum">
              <a:rPr lang="en-US" smtClean="0"/>
              <a:t>‹#›</a:t>
            </a:fld>
            <a:endParaRPr lang="en-US"/>
          </a:p>
        </p:txBody>
      </p:sp>
    </p:spTree>
    <p:extLst>
      <p:ext uri="{BB962C8B-B14F-4D97-AF65-F5344CB8AC3E}">
        <p14:creationId xmlns:p14="http://schemas.microsoft.com/office/powerpoint/2010/main" val="607521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8FBD15-2870-4F4B-8B09-F0733E7AAD22}"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2EB694-A9B1-444B-AD37-B5912D894C70}" type="slidenum">
              <a:rPr lang="en-US" smtClean="0"/>
              <a:t>‹#›</a:t>
            </a:fld>
            <a:endParaRPr lang="en-US"/>
          </a:p>
        </p:txBody>
      </p:sp>
    </p:spTree>
    <p:extLst>
      <p:ext uri="{BB962C8B-B14F-4D97-AF65-F5344CB8AC3E}">
        <p14:creationId xmlns:p14="http://schemas.microsoft.com/office/powerpoint/2010/main" val="3990692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8FBD15-2870-4F4B-8B09-F0733E7AAD22}"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2EB694-A9B1-444B-AD37-B5912D894C70}"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480960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8FBD15-2870-4F4B-8B09-F0733E7AAD22}"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2EB694-A9B1-444B-AD37-B5912D894C70}" type="slidenum">
              <a:rPr lang="en-US" smtClean="0"/>
              <a:t>‹#›</a:t>
            </a:fld>
            <a:endParaRPr lang="en-US"/>
          </a:p>
        </p:txBody>
      </p:sp>
    </p:spTree>
    <p:extLst>
      <p:ext uri="{BB962C8B-B14F-4D97-AF65-F5344CB8AC3E}">
        <p14:creationId xmlns:p14="http://schemas.microsoft.com/office/powerpoint/2010/main" val="2218975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8FBD15-2870-4F4B-8B09-F0733E7AAD22}"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2EB694-A9B1-444B-AD37-B5912D894C70}"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93143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8FBD15-2870-4F4B-8B09-F0733E7AAD22}"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2EB694-A9B1-444B-AD37-B5912D894C70}" type="slidenum">
              <a:rPr lang="en-US" smtClean="0"/>
              <a:t>‹#›</a:t>
            </a:fld>
            <a:endParaRPr lang="en-US"/>
          </a:p>
        </p:txBody>
      </p:sp>
    </p:spTree>
    <p:extLst>
      <p:ext uri="{BB962C8B-B14F-4D97-AF65-F5344CB8AC3E}">
        <p14:creationId xmlns:p14="http://schemas.microsoft.com/office/powerpoint/2010/main" val="353423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8FBD15-2870-4F4B-8B09-F0733E7AAD22}"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2EB694-A9B1-444B-AD37-B5912D894C70}" type="slidenum">
              <a:rPr lang="en-US" smtClean="0"/>
              <a:t>‹#›</a:t>
            </a:fld>
            <a:endParaRPr lang="en-US"/>
          </a:p>
        </p:txBody>
      </p:sp>
    </p:spTree>
    <p:extLst>
      <p:ext uri="{BB962C8B-B14F-4D97-AF65-F5344CB8AC3E}">
        <p14:creationId xmlns:p14="http://schemas.microsoft.com/office/powerpoint/2010/main" val="35715690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8FBD15-2870-4F4B-8B09-F0733E7AAD22}"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2EB694-A9B1-444B-AD37-B5912D894C70}" type="slidenum">
              <a:rPr lang="en-US" smtClean="0"/>
              <a:t>‹#›</a:t>
            </a:fld>
            <a:endParaRPr lang="en-US"/>
          </a:p>
        </p:txBody>
      </p:sp>
    </p:spTree>
    <p:extLst>
      <p:ext uri="{BB962C8B-B14F-4D97-AF65-F5344CB8AC3E}">
        <p14:creationId xmlns:p14="http://schemas.microsoft.com/office/powerpoint/2010/main" val="1436349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8FBD15-2870-4F4B-8B09-F0733E7AAD22}"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2EB694-A9B1-444B-AD37-B5912D894C70}" type="slidenum">
              <a:rPr lang="en-US" smtClean="0"/>
              <a:t>‹#›</a:t>
            </a:fld>
            <a:endParaRPr lang="en-US"/>
          </a:p>
        </p:txBody>
      </p:sp>
    </p:spTree>
    <p:extLst>
      <p:ext uri="{BB962C8B-B14F-4D97-AF65-F5344CB8AC3E}">
        <p14:creationId xmlns:p14="http://schemas.microsoft.com/office/powerpoint/2010/main" val="549053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8FBD15-2870-4F4B-8B09-F0733E7AAD22}"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2EB694-A9B1-444B-AD37-B5912D894C70}" type="slidenum">
              <a:rPr lang="en-US" smtClean="0"/>
              <a:t>‹#›</a:t>
            </a:fld>
            <a:endParaRPr lang="en-US"/>
          </a:p>
        </p:txBody>
      </p:sp>
    </p:spTree>
    <p:extLst>
      <p:ext uri="{BB962C8B-B14F-4D97-AF65-F5344CB8AC3E}">
        <p14:creationId xmlns:p14="http://schemas.microsoft.com/office/powerpoint/2010/main" val="3398492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8FBD15-2870-4F4B-8B09-F0733E7AAD22}" type="datetimeFigureOut">
              <a:rPr lang="en-US" smtClean="0"/>
              <a:t>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2EB694-A9B1-444B-AD37-B5912D894C70}" type="slidenum">
              <a:rPr lang="en-US" smtClean="0"/>
              <a:t>‹#›</a:t>
            </a:fld>
            <a:endParaRPr lang="en-US"/>
          </a:p>
        </p:txBody>
      </p:sp>
    </p:spTree>
    <p:extLst>
      <p:ext uri="{BB962C8B-B14F-4D97-AF65-F5344CB8AC3E}">
        <p14:creationId xmlns:p14="http://schemas.microsoft.com/office/powerpoint/2010/main" val="2004932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8FBD15-2870-4F4B-8B09-F0733E7AAD22}" type="datetimeFigureOut">
              <a:rPr lang="en-US" smtClean="0"/>
              <a:t>1/12/2025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2EB694-A9B1-444B-AD37-B5912D894C70}" type="slidenum">
              <a:rPr lang="en-US" smtClean="0"/>
              <a:t>‹#›</a:t>
            </a:fld>
            <a:endParaRPr lang="en-US"/>
          </a:p>
        </p:txBody>
      </p:sp>
    </p:spTree>
    <p:extLst>
      <p:ext uri="{BB962C8B-B14F-4D97-AF65-F5344CB8AC3E}">
        <p14:creationId xmlns:p14="http://schemas.microsoft.com/office/powerpoint/2010/main" val="560823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8FBD15-2870-4F4B-8B09-F0733E7AAD22}" type="datetimeFigureOut">
              <a:rPr lang="en-US" smtClean="0"/>
              <a:t>1/12/2025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2EB694-A9B1-444B-AD37-B5912D894C70}" type="slidenum">
              <a:rPr lang="en-US" smtClean="0"/>
              <a:t>‹#›</a:t>
            </a:fld>
            <a:endParaRPr lang="en-US"/>
          </a:p>
        </p:txBody>
      </p:sp>
    </p:spTree>
    <p:extLst>
      <p:ext uri="{BB962C8B-B14F-4D97-AF65-F5344CB8AC3E}">
        <p14:creationId xmlns:p14="http://schemas.microsoft.com/office/powerpoint/2010/main" val="1064164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8FBD15-2870-4F4B-8B09-F0733E7AAD22}" type="datetimeFigureOut">
              <a:rPr lang="en-US" smtClean="0"/>
              <a:t>1/12/2025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2EB694-A9B1-444B-AD37-B5912D894C70}" type="slidenum">
              <a:rPr lang="en-US" smtClean="0"/>
              <a:t>‹#›</a:t>
            </a:fld>
            <a:endParaRPr lang="en-US"/>
          </a:p>
        </p:txBody>
      </p:sp>
    </p:spTree>
    <p:extLst>
      <p:ext uri="{BB962C8B-B14F-4D97-AF65-F5344CB8AC3E}">
        <p14:creationId xmlns:p14="http://schemas.microsoft.com/office/powerpoint/2010/main" val="1166200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8FBD15-2870-4F4B-8B09-F0733E7AAD22}" type="datetimeFigureOut">
              <a:rPr lang="en-US" smtClean="0"/>
              <a:t>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2EB694-A9B1-444B-AD37-B5912D894C70}" type="slidenum">
              <a:rPr lang="en-US" smtClean="0"/>
              <a:t>‹#›</a:t>
            </a:fld>
            <a:endParaRPr lang="en-US"/>
          </a:p>
        </p:txBody>
      </p:sp>
    </p:spTree>
    <p:extLst>
      <p:ext uri="{BB962C8B-B14F-4D97-AF65-F5344CB8AC3E}">
        <p14:creationId xmlns:p14="http://schemas.microsoft.com/office/powerpoint/2010/main" val="781312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8FBD15-2870-4F4B-8B09-F0733E7AAD22}" type="datetimeFigureOut">
              <a:rPr lang="en-US" smtClean="0"/>
              <a:t>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2EB694-A9B1-444B-AD37-B5912D894C70}" type="slidenum">
              <a:rPr lang="en-US" smtClean="0"/>
              <a:t>‹#›</a:t>
            </a:fld>
            <a:endParaRPr lang="en-US"/>
          </a:p>
        </p:txBody>
      </p:sp>
    </p:spTree>
    <p:extLst>
      <p:ext uri="{BB962C8B-B14F-4D97-AF65-F5344CB8AC3E}">
        <p14:creationId xmlns:p14="http://schemas.microsoft.com/office/powerpoint/2010/main" val="1455114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E8FBD15-2870-4F4B-8B09-F0733E7AAD22}" type="datetimeFigureOut">
              <a:rPr lang="en-US" smtClean="0"/>
              <a:t>1/12/2025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62EB694-A9B1-444B-AD37-B5912D894C70}" type="slidenum">
              <a:rPr lang="en-US" smtClean="0"/>
              <a:t>‹#›</a:t>
            </a:fld>
            <a:endParaRPr lang="en-US"/>
          </a:p>
        </p:txBody>
      </p:sp>
    </p:spTree>
    <p:extLst>
      <p:ext uri="{BB962C8B-B14F-4D97-AF65-F5344CB8AC3E}">
        <p14:creationId xmlns:p14="http://schemas.microsoft.com/office/powerpoint/2010/main" val="15542160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1" name="Straight Connector 40">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3"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Isosceles Triangle 44">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Isosceles Triangle 48">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Isosceles Triangle 49">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52" name="Rectangle 51">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5" name="Straight Connector 54">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6"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7"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8" name="Isosceles Triangle 57">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9"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0"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2" name="Isosceles Triangle 61">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 name="Isosceles Triangle 62">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65" name="Rectangle 64">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up of some leaves&#10;&#10;Description automatically generated with medium confidence">
            <a:extLst>
              <a:ext uri="{FF2B5EF4-FFF2-40B4-BE49-F238E27FC236}">
                <a16:creationId xmlns:a16="http://schemas.microsoft.com/office/drawing/2014/main" id="{DE5B6270-D2F6-4CB7-8683-AD8559358A8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3838" y="8468"/>
            <a:ext cx="11269429" cy="6857999"/>
          </a:xfrm>
          <a:prstGeom prst="rect">
            <a:avLst/>
          </a:prstGeom>
        </p:spPr>
      </p:pic>
    </p:spTree>
    <p:extLst>
      <p:ext uri="{BB962C8B-B14F-4D97-AF65-F5344CB8AC3E}">
        <p14:creationId xmlns:p14="http://schemas.microsoft.com/office/powerpoint/2010/main" val="3723365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9CF8B2-6304-2F76-70CA-0611FD7127AB}"/>
              </a:ext>
            </a:extLst>
          </p:cNvPr>
          <p:cNvPicPr>
            <a:picLocks noChangeAspect="1"/>
          </p:cNvPicPr>
          <p:nvPr/>
        </p:nvPicPr>
        <p:blipFill>
          <a:blip r:embed="rId2"/>
          <a:stretch>
            <a:fillRect/>
          </a:stretch>
        </p:blipFill>
        <p:spPr>
          <a:xfrm>
            <a:off x="528954" y="416242"/>
            <a:ext cx="9253317" cy="5669598"/>
          </a:xfrm>
          <a:prstGeom prst="rect">
            <a:avLst/>
          </a:prstGeom>
        </p:spPr>
      </p:pic>
    </p:spTree>
    <p:extLst>
      <p:ext uri="{BB962C8B-B14F-4D97-AF65-F5344CB8AC3E}">
        <p14:creationId xmlns:p14="http://schemas.microsoft.com/office/powerpoint/2010/main" val="3197060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C9E859-ED10-BDF5-1E8C-7A2EB96E0DD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301836A-43D9-89CD-4F2C-F0FB632C38C1}"/>
              </a:ext>
            </a:extLst>
          </p:cNvPr>
          <p:cNvPicPr>
            <a:picLocks noChangeAspect="1"/>
          </p:cNvPicPr>
          <p:nvPr/>
        </p:nvPicPr>
        <p:blipFill>
          <a:blip r:embed="rId2"/>
          <a:stretch>
            <a:fillRect/>
          </a:stretch>
        </p:blipFill>
        <p:spPr>
          <a:xfrm>
            <a:off x="493077" y="492442"/>
            <a:ext cx="8686850" cy="5715318"/>
          </a:xfrm>
          <a:prstGeom prst="rect">
            <a:avLst/>
          </a:prstGeom>
        </p:spPr>
      </p:pic>
    </p:spTree>
    <p:extLst>
      <p:ext uri="{BB962C8B-B14F-4D97-AF65-F5344CB8AC3E}">
        <p14:creationId xmlns:p14="http://schemas.microsoft.com/office/powerpoint/2010/main" val="1108729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617A3-7A22-90A4-9FFD-B104A337CD9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BD30E70-4C36-F8CB-0174-BDC2F39229BA}"/>
              </a:ext>
            </a:extLst>
          </p:cNvPr>
          <p:cNvPicPr>
            <a:picLocks noChangeAspect="1"/>
          </p:cNvPicPr>
          <p:nvPr/>
        </p:nvPicPr>
        <p:blipFill>
          <a:blip r:embed="rId2"/>
          <a:stretch>
            <a:fillRect/>
          </a:stretch>
        </p:blipFill>
        <p:spPr>
          <a:xfrm>
            <a:off x="471804" y="119525"/>
            <a:ext cx="7991476" cy="6695561"/>
          </a:xfrm>
          <a:prstGeom prst="rect">
            <a:avLst/>
          </a:prstGeom>
        </p:spPr>
      </p:pic>
    </p:spTree>
    <p:extLst>
      <p:ext uri="{BB962C8B-B14F-4D97-AF65-F5344CB8AC3E}">
        <p14:creationId xmlns:p14="http://schemas.microsoft.com/office/powerpoint/2010/main" val="4220242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4E3CBA-3703-4BC4-6365-D08A32D98D1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11A75AF-86CF-AC8D-6013-FEBA7572BDD6}"/>
              </a:ext>
            </a:extLst>
          </p:cNvPr>
          <p:cNvPicPr>
            <a:picLocks noChangeAspect="1"/>
          </p:cNvPicPr>
          <p:nvPr/>
        </p:nvPicPr>
        <p:blipFill>
          <a:blip r:embed="rId2"/>
          <a:stretch>
            <a:fillRect/>
          </a:stretch>
        </p:blipFill>
        <p:spPr>
          <a:xfrm>
            <a:off x="1290568" y="0"/>
            <a:ext cx="6908303" cy="6858000"/>
          </a:xfrm>
          <a:prstGeom prst="rect">
            <a:avLst/>
          </a:prstGeom>
        </p:spPr>
      </p:pic>
    </p:spTree>
    <p:extLst>
      <p:ext uri="{BB962C8B-B14F-4D97-AF65-F5344CB8AC3E}">
        <p14:creationId xmlns:p14="http://schemas.microsoft.com/office/powerpoint/2010/main" val="2125231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F4837-502A-5F04-41A9-E616FDECD9F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0B7A70E-DF7C-A966-6010-721C8F8F8577}"/>
              </a:ext>
            </a:extLst>
          </p:cNvPr>
          <p:cNvPicPr>
            <a:picLocks noChangeAspect="1"/>
          </p:cNvPicPr>
          <p:nvPr/>
        </p:nvPicPr>
        <p:blipFill>
          <a:blip r:embed="rId2"/>
          <a:stretch>
            <a:fillRect/>
          </a:stretch>
        </p:blipFill>
        <p:spPr>
          <a:xfrm>
            <a:off x="1049655" y="95250"/>
            <a:ext cx="7410450" cy="6667500"/>
          </a:xfrm>
          <a:prstGeom prst="rect">
            <a:avLst/>
          </a:prstGeom>
        </p:spPr>
      </p:pic>
    </p:spTree>
    <p:extLst>
      <p:ext uri="{BB962C8B-B14F-4D97-AF65-F5344CB8AC3E}">
        <p14:creationId xmlns:p14="http://schemas.microsoft.com/office/powerpoint/2010/main" val="1691335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59ABB-0679-A24D-D8D8-8915251E287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16565A7-00DF-31C7-ACCD-3CBF1BA158DB}"/>
              </a:ext>
            </a:extLst>
          </p:cNvPr>
          <p:cNvPicPr>
            <a:picLocks noChangeAspect="1"/>
          </p:cNvPicPr>
          <p:nvPr/>
        </p:nvPicPr>
        <p:blipFill>
          <a:blip r:embed="rId2"/>
          <a:stretch>
            <a:fillRect/>
          </a:stretch>
        </p:blipFill>
        <p:spPr>
          <a:xfrm>
            <a:off x="436245" y="958532"/>
            <a:ext cx="9073516" cy="4491277"/>
          </a:xfrm>
          <a:prstGeom prst="rect">
            <a:avLst/>
          </a:prstGeom>
        </p:spPr>
      </p:pic>
    </p:spTree>
    <p:extLst>
      <p:ext uri="{BB962C8B-B14F-4D97-AF65-F5344CB8AC3E}">
        <p14:creationId xmlns:p14="http://schemas.microsoft.com/office/powerpoint/2010/main" val="3927028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0C67FE7-F23A-401B-BBB0-24DE68B4FBDD}"/>
              </a:ext>
            </a:extLst>
          </p:cNvPr>
          <p:cNvSpPr>
            <a:spLocks noGrp="1"/>
          </p:cNvSpPr>
          <p:nvPr>
            <p:ph type="title"/>
          </p:nvPr>
        </p:nvSpPr>
        <p:spPr>
          <a:xfrm>
            <a:off x="677334" y="609600"/>
            <a:ext cx="3843375" cy="5175624"/>
          </a:xfrm>
        </p:spPr>
        <p:txBody>
          <a:bodyPr anchor="ctr">
            <a:normAutofit/>
          </a:bodyPr>
          <a:lstStyle/>
          <a:p>
            <a:r>
              <a:rPr lang="en-US" dirty="0">
                <a:solidFill>
                  <a:schemeClr val="tx1">
                    <a:lumMod val="85000"/>
                    <a:lumOff val="15000"/>
                  </a:schemeClr>
                </a:solidFill>
              </a:rPr>
              <a:t>Today’s </a:t>
            </a:r>
            <a:br>
              <a:rPr lang="en-US" dirty="0">
                <a:solidFill>
                  <a:schemeClr val="tx1">
                    <a:lumMod val="85000"/>
                    <a:lumOff val="15000"/>
                  </a:schemeClr>
                </a:solidFill>
              </a:rPr>
            </a:br>
            <a:r>
              <a:rPr lang="en-US" dirty="0">
                <a:solidFill>
                  <a:schemeClr val="tx1">
                    <a:lumMod val="85000"/>
                    <a:lumOff val="15000"/>
                  </a:schemeClr>
                </a:solidFill>
              </a:rPr>
              <a:t>Class Agenda</a:t>
            </a:r>
          </a:p>
        </p:txBody>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72F2AF18-CEE6-4036-8C97-2664E0094FEC}"/>
              </a:ext>
            </a:extLst>
          </p:cNvPr>
          <p:cNvSpPr>
            <a:spLocks noGrp="1"/>
          </p:cNvSpPr>
          <p:nvPr>
            <p:ph idx="1"/>
          </p:nvPr>
        </p:nvSpPr>
        <p:spPr>
          <a:xfrm>
            <a:off x="6116084" y="609601"/>
            <a:ext cx="5511296" cy="5175624"/>
          </a:xfrm>
        </p:spPr>
        <p:txBody>
          <a:bodyPr anchor="ctr">
            <a:normAutofit/>
          </a:bodyPr>
          <a:lstStyle/>
          <a:p>
            <a:r>
              <a:rPr lang="en-US" sz="2000" dirty="0">
                <a:solidFill>
                  <a:srgbClr val="FFFFFF"/>
                </a:solidFill>
              </a:rPr>
              <a:t>Introduction to the Bible</a:t>
            </a:r>
          </a:p>
          <a:p>
            <a:r>
              <a:rPr lang="en-US" sz="2000" dirty="0">
                <a:solidFill>
                  <a:srgbClr val="FFFFFF"/>
                </a:solidFill>
              </a:rPr>
              <a:t>10 minute break</a:t>
            </a:r>
          </a:p>
          <a:p>
            <a:r>
              <a:rPr lang="en-US" sz="2000" dirty="0">
                <a:solidFill>
                  <a:srgbClr val="FFFFFF"/>
                </a:solidFill>
              </a:rPr>
              <a:t>Genesis</a:t>
            </a:r>
          </a:p>
          <a:p>
            <a:r>
              <a:rPr lang="en-US" sz="2000" dirty="0">
                <a:solidFill>
                  <a:srgbClr val="FFFFFF"/>
                </a:solidFill>
              </a:rPr>
              <a:t>Exodus </a:t>
            </a:r>
          </a:p>
          <a:p>
            <a:r>
              <a:rPr lang="en-US" sz="2000" dirty="0">
                <a:solidFill>
                  <a:srgbClr val="FFFFFF"/>
                </a:solidFill>
              </a:rPr>
              <a:t>30 minute break</a:t>
            </a:r>
          </a:p>
          <a:p>
            <a:r>
              <a:rPr lang="en-US" sz="2000" dirty="0">
                <a:solidFill>
                  <a:srgbClr val="FFFFFF"/>
                </a:solidFill>
              </a:rPr>
              <a:t>Leviticus</a:t>
            </a:r>
          </a:p>
          <a:p>
            <a:r>
              <a:rPr lang="en-US" sz="2000" dirty="0">
                <a:solidFill>
                  <a:srgbClr val="FFFFFF"/>
                </a:solidFill>
              </a:rPr>
              <a:t>Numbers</a:t>
            </a:r>
          </a:p>
          <a:p>
            <a:r>
              <a:rPr lang="en-US" sz="2000" dirty="0">
                <a:solidFill>
                  <a:srgbClr val="FFFFFF"/>
                </a:solidFill>
              </a:rPr>
              <a:t>Deuteronomy </a:t>
            </a:r>
          </a:p>
          <a:p>
            <a:r>
              <a:rPr lang="en-US" sz="2000" dirty="0">
                <a:solidFill>
                  <a:srgbClr val="FFFFFF"/>
                </a:solidFill>
              </a:rPr>
              <a:t>10 minute break</a:t>
            </a:r>
          </a:p>
          <a:p>
            <a:r>
              <a:rPr lang="en-US" sz="2000" dirty="0">
                <a:solidFill>
                  <a:srgbClr val="FFFFFF"/>
                </a:solidFill>
              </a:rPr>
              <a:t>Discussion </a:t>
            </a:r>
          </a:p>
          <a:p>
            <a:r>
              <a:rPr lang="en-US" sz="2000" dirty="0">
                <a:solidFill>
                  <a:srgbClr val="FFFFFF"/>
                </a:solidFill>
              </a:rPr>
              <a:t>Homework</a:t>
            </a:r>
          </a:p>
          <a:p>
            <a:r>
              <a:rPr lang="en-US" sz="2000" dirty="0">
                <a:solidFill>
                  <a:srgbClr val="FFFFFF"/>
                </a:solidFill>
              </a:rPr>
              <a:t>Blessing</a:t>
            </a:r>
            <a:endParaRPr lang="en-US" dirty="0">
              <a:solidFill>
                <a:srgbClr val="FFFFFF"/>
              </a:solidFill>
            </a:endParaRPr>
          </a:p>
        </p:txBody>
      </p:sp>
    </p:spTree>
    <p:extLst>
      <p:ext uri="{BB962C8B-B14F-4D97-AF65-F5344CB8AC3E}">
        <p14:creationId xmlns:p14="http://schemas.microsoft.com/office/powerpoint/2010/main" val="3052961376"/>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C67FE7-F23A-401B-BBB0-24DE68B4FBDD}"/>
              </a:ext>
            </a:extLst>
          </p:cNvPr>
          <p:cNvSpPr>
            <a:spLocks noGrp="1"/>
          </p:cNvSpPr>
          <p:nvPr>
            <p:ph type="title"/>
          </p:nvPr>
        </p:nvSpPr>
        <p:spPr>
          <a:xfrm>
            <a:off x="643467" y="816638"/>
            <a:ext cx="3367359" cy="5224724"/>
          </a:xfrm>
        </p:spPr>
        <p:txBody>
          <a:bodyPr anchor="ctr">
            <a:normAutofit/>
          </a:bodyPr>
          <a:lstStyle/>
          <a:p>
            <a:r>
              <a:rPr lang="en-US" dirty="0"/>
              <a:t>Trimester Objectives</a:t>
            </a:r>
          </a:p>
        </p:txBody>
      </p:sp>
      <p:sp>
        <p:nvSpPr>
          <p:cNvPr id="3" name="Content Placeholder 2">
            <a:extLst>
              <a:ext uri="{FF2B5EF4-FFF2-40B4-BE49-F238E27FC236}">
                <a16:creationId xmlns:a16="http://schemas.microsoft.com/office/drawing/2014/main" id="{72F2AF18-CEE6-4036-8C97-2664E0094FEC}"/>
              </a:ext>
            </a:extLst>
          </p:cNvPr>
          <p:cNvSpPr>
            <a:spLocks noGrp="1"/>
          </p:cNvSpPr>
          <p:nvPr>
            <p:ph idx="1"/>
          </p:nvPr>
        </p:nvSpPr>
        <p:spPr>
          <a:xfrm>
            <a:off x="4626592" y="816638"/>
            <a:ext cx="4647409" cy="5224724"/>
          </a:xfrm>
        </p:spPr>
        <p:txBody>
          <a:bodyPr anchor="ctr">
            <a:normAutofit/>
          </a:bodyPr>
          <a:lstStyle/>
          <a:p>
            <a:pPr marL="0" marR="0">
              <a:spcBef>
                <a:spcPts val="0"/>
              </a:spcBef>
              <a:spcAft>
                <a:spcPts val="800"/>
              </a:spcAft>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D</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etermine to grow in our faith</a:t>
            </a:r>
          </a:p>
          <a:p>
            <a:pPr marL="0" marR="0" indent="0">
              <a:spcBef>
                <a:spcPts val="0"/>
              </a:spcBef>
              <a:spcAft>
                <a:spcPts val="800"/>
              </a:spcAft>
              <a:buNone/>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endParaRPr lang="en-US" sz="2000" dirty="0">
              <a:solidFill>
                <a:schemeClr val="tx1"/>
              </a:solidFill>
            </a:endParaRPr>
          </a:p>
        </p:txBody>
      </p:sp>
    </p:spTree>
    <p:extLst>
      <p:ext uri="{BB962C8B-B14F-4D97-AF65-F5344CB8AC3E}">
        <p14:creationId xmlns:p14="http://schemas.microsoft.com/office/powerpoint/2010/main" val="695237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914C61E-456E-5EB0-4D8C-169FF833D787}"/>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B104CE2-F2F6-3990-3955-6F35F15E715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6E92C45-5A82-1CA4-9076-829A916DBC90}"/>
              </a:ext>
            </a:extLst>
          </p:cNvPr>
          <p:cNvSpPr>
            <a:spLocks noGrp="1"/>
          </p:cNvSpPr>
          <p:nvPr>
            <p:ph type="title"/>
          </p:nvPr>
        </p:nvSpPr>
        <p:spPr>
          <a:xfrm>
            <a:off x="643467" y="816638"/>
            <a:ext cx="3367359" cy="5224724"/>
          </a:xfrm>
        </p:spPr>
        <p:txBody>
          <a:bodyPr anchor="ctr">
            <a:normAutofit/>
          </a:bodyPr>
          <a:lstStyle/>
          <a:p>
            <a:r>
              <a:rPr lang="en-US" dirty="0"/>
              <a:t>Trimester Objectives</a:t>
            </a:r>
          </a:p>
        </p:txBody>
      </p:sp>
      <p:sp>
        <p:nvSpPr>
          <p:cNvPr id="3" name="Content Placeholder 2">
            <a:extLst>
              <a:ext uri="{FF2B5EF4-FFF2-40B4-BE49-F238E27FC236}">
                <a16:creationId xmlns:a16="http://schemas.microsoft.com/office/drawing/2014/main" id="{8C21BF6B-3C2E-7B2E-47FC-810D59D8C17D}"/>
              </a:ext>
            </a:extLst>
          </p:cNvPr>
          <p:cNvSpPr>
            <a:spLocks noGrp="1"/>
          </p:cNvSpPr>
          <p:nvPr>
            <p:ph idx="1"/>
          </p:nvPr>
        </p:nvSpPr>
        <p:spPr>
          <a:xfrm>
            <a:off x="4626592" y="816638"/>
            <a:ext cx="4647409" cy="5224724"/>
          </a:xfrm>
        </p:spPr>
        <p:txBody>
          <a:bodyPr anchor="ctr">
            <a:normAutofit/>
          </a:bodyPr>
          <a:lstStyle/>
          <a:p>
            <a:pPr marL="0" marR="0">
              <a:spcBef>
                <a:spcPts val="0"/>
              </a:spcBef>
              <a:spcAft>
                <a:spcPts val="800"/>
              </a:spcAft>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D</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etermine to grow in our faith</a:t>
            </a:r>
          </a:p>
          <a:p>
            <a:pPr marL="0" marR="0">
              <a:spcBef>
                <a:spcPts val="0"/>
              </a:spcBef>
              <a:spcAft>
                <a:spcPts val="800"/>
              </a:spcAft>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E</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mbrace the direction God wants for our future</a:t>
            </a:r>
          </a:p>
          <a:p>
            <a:pPr marL="0" marR="0" indent="0">
              <a:spcBef>
                <a:spcPts val="0"/>
              </a:spcBef>
              <a:spcAft>
                <a:spcPts val="800"/>
              </a:spcAft>
              <a:buNone/>
            </a:pP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solidFill>
                <a:schemeClr val="tx1"/>
              </a:solidFill>
            </a:endParaRPr>
          </a:p>
        </p:txBody>
      </p:sp>
    </p:spTree>
    <p:extLst>
      <p:ext uri="{BB962C8B-B14F-4D97-AF65-F5344CB8AC3E}">
        <p14:creationId xmlns:p14="http://schemas.microsoft.com/office/powerpoint/2010/main" val="154154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1317DF1-13CB-2B14-9927-9D454551EC13}"/>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4B38EA76-68A4-DF53-8814-C13E616C97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6132FC-A6E9-856D-53B9-E7BC6F51019E}"/>
              </a:ext>
            </a:extLst>
          </p:cNvPr>
          <p:cNvSpPr>
            <a:spLocks noGrp="1"/>
          </p:cNvSpPr>
          <p:nvPr>
            <p:ph type="title"/>
          </p:nvPr>
        </p:nvSpPr>
        <p:spPr>
          <a:xfrm>
            <a:off x="643467" y="816638"/>
            <a:ext cx="3367359" cy="5224724"/>
          </a:xfrm>
        </p:spPr>
        <p:txBody>
          <a:bodyPr anchor="ctr">
            <a:normAutofit/>
          </a:bodyPr>
          <a:lstStyle/>
          <a:p>
            <a:r>
              <a:rPr lang="en-US" dirty="0"/>
              <a:t>Trimester Objectives</a:t>
            </a:r>
          </a:p>
        </p:txBody>
      </p:sp>
      <p:sp>
        <p:nvSpPr>
          <p:cNvPr id="3" name="Content Placeholder 2">
            <a:extLst>
              <a:ext uri="{FF2B5EF4-FFF2-40B4-BE49-F238E27FC236}">
                <a16:creationId xmlns:a16="http://schemas.microsoft.com/office/drawing/2014/main" id="{C9567299-587D-9247-DFE5-352F3B30A3D0}"/>
              </a:ext>
            </a:extLst>
          </p:cNvPr>
          <p:cNvSpPr>
            <a:spLocks noGrp="1"/>
          </p:cNvSpPr>
          <p:nvPr>
            <p:ph idx="1"/>
          </p:nvPr>
        </p:nvSpPr>
        <p:spPr>
          <a:xfrm>
            <a:off x="4626592" y="816638"/>
            <a:ext cx="4647409" cy="5224724"/>
          </a:xfrm>
        </p:spPr>
        <p:txBody>
          <a:bodyPr anchor="ctr">
            <a:normAutofit/>
          </a:bodyPr>
          <a:lstStyle/>
          <a:p>
            <a:pPr marL="0" marR="0">
              <a:spcBef>
                <a:spcPts val="0"/>
              </a:spcBef>
              <a:spcAft>
                <a:spcPts val="800"/>
              </a:spcAft>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D</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etermine to grow in our faith</a:t>
            </a:r>
          </a:p>
          <a:p>
            <a:pPr marL="0" marR="0">
              <a:spcBef>
                <a:spcPts val="0"/>
              </a:spcBef>
              <a:spcAft>
                <a:spcPts val="800"/>
              </a:spcAft>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E</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mbrace the direction God wants for our future</a:t>
            </a:r>
          </a:p>
          <a:p>
            <a:pPr marL="0" marR="0">
              <a:spcBef>
                <a:spcPts val="0"/>
              </a:spcBef>
              <a:spcAft>
                <a:spcPts val="800"/>
              </a:spcAft>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Learn more about scripture and how to apply it to ourselves and to those we serve</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800"/>
              </a:spcAft>
              <a:buNone/>
            </a:pP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800"/>
              </a:spcAft>
              <a:buNone/>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endParaRPr lang="en-US" sz="2000" dirty="0">
              <a:solidFill>
                <a:schemeClr val="tx1"/>
              </a:solidFill>
            </a:endParaRPr>
          </a:p>
        </p:txBody>
      </p:sp>
    </p:spTree>
    <p:extLst>
      <p:ext uri="{BB962C8B-B14F-4D97-AF65-F5344CB8AC3E}">
        <p14:creationId xmlns:p14="http://schemas.microsoft.com/office/powerpoint/2010/main" val="352433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 name="Straight Connector 7">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9" name="Rectangle 18">
            <a:extLst>
              <a:ext uri="{FF2B5EF4-FFF2-40B4-BE49-F238E27FC236}">
                <a16:creationId xmlns:a16="http://schemas.microsoft.com/office/drawing/2014/main" id="{4F57DB1C-6494-4CC4-A5E8-931957565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FFFB778B-5206-4BB0-A468-327E71367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Shape 22">
            <a:extLst>
              <a:ext uri="{FF2B5EF4-FFF2-40B4-BE49-F238E27FC236}">
                <a16:creationId xmlns:a16="http://schemas.microsoft.com/office/drawing/2014/main" id="{E6C0471D-BE03-4D81-BDB5-D510BC0D8A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3379" y="-1"/>
            <a:ext cx="5438621" cy="6857999"/>
          </a:xfrm>
          <a:custGeom>
            <a:avLst/>
            <a:gdLst>
              <a:gd name="connsiteX0" fmla="*/ 0 w 5438621"/>
              <a:gd name="connsiteY0" fmla="*/ 0 h 6857999"/>
              <a:gd name="connsiteX1" fmla="*/ 573774 w 5438621"/>
              <a:gd name="connsiteY1" fmla="*/ 0 h 6857999"/>
              <a:gd name="connsiteX2" fmla="*/ 1182808 w 5438621"/>
              <a:gd name="connsiteY2" fmla="*/ 0 h 6857999"/>
              <a:gd name="connsiteX3" fmla="*/ 4537195 w 5438621"/>
              <a:gd name="connsiteY3" fmla="*/ 0 h 6857999"/>
              <a:gd name="connsiteX4" fmla="*/ 5187609 w 5438621"/>
              <a:gd name="connsiteY4" fmla="*/ 0 h 6857999"/>
              <a:gd name="connsiteX5" fmla="*/ 5438621 w 5438621"/>
              <a:gd name="connsiteY5" fmla="*/ 0 h 6857999"/>
              <a:gd name="connsiteX6" fmla="*/ 5438621 w 5438621"/>
              <a:gd name="connsiteY6" fmla="*/ 6857999 h 6857999"/>
              <a:gd name="connsiteX7" fmla="*/ 4802807 w 5438621"/>
              <a:gd name="connsiteY7" fmla="*/ 6857999 h 6857999"/>
              <a:gd name="connsiteX8" fmla="*/ 4537195 w 5438621"/>
              <a:gd name="connsiteY8" fmla="*/ 6857999 h 6857999"/>
              <a:gd name="connsiteX9" fmla="*/ 1182808 w 5438621"/>
              <a:gd name="connsiteY9" fmla="*/ 6857999 h 6857999"/>
              <a:gd name="connsiteX10" fmla="*/ 1049897 w 5438621"/>
              <a:gd name="connsiteY1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38621" h="6857999">
                <a:moveTo>
                  <a:pt x="0" y="0"/>
                </a:moveTo>
                <a:lnTo>
                  <a:pt x="573774" y="0"/>
                </a:lnTo>
                <a:lnTo>
                  <a:pt x="1182808" y="0"/>
                </a:lnTo>
                <a:lnTo>
                  <a:pt x="4537195" y="0"/>
                </a:lnTo>
                <a:lnTo>
                  <a:pt x="5187609" y="0"/>
                </a:lnTo>
                <a:lnTo>
                  <a:pt x="5438621" y="0"/>
                </a:lnTo>
                <a:lnTo>
                  <a:pt x="5438621" y="6857999"/>
                </a:lnTo>
                <a:lnTo>
                  <a:pt x="4802807" y="6857999"/>
                </a:lnTo>
                <a:lnTo>
                  <a:pt x="4537195" y="6857999"/>
                </a:lnTo>
                <a:lnTo>
                  <a:pt x="1182808" y="6857999"/>
                </a:lnTo>
                <a:lnTo>
                  <a:pt x="1049897" y="6857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25" name="Straight Connector 24">
            <a:extLst>
              <a:ext uri="{FF2B5EF4-FFF2-40B4-BE49-F238E27FC236}">
                <a16:creationId xmlns:a16="http://schemas.microsoft.com/office/drawing/2014/main" id="{E5E836EB-03CD-4BA5-A751-21D2ACC283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453743" y="3483429"/>
            <a:ext cx="6738258" cy="3374570"/>
          </a:xfrm>
          <a:prstGeom prst="line">
            <a:avLst/>
          </a:prstGeom>
          <a:ln w="9525">
            <a:solidFill>
              <a:schemeClr val="accent1">
                <a:lumMod val="60000"/>
                <a:lumOff val="40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22721A85-1EA4-4D87-97AB-0BB4AB78F9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78143" y="0"/>
            <a:ext cx="860630" cy="6857999"/>
          </a:xfrm>
          <a:prstGeom prst="line">
            <a:avLst/>
          </a:prstGeom>
          <a:ln w="15875" cap="sq">
            <a:solidFill>
              <a:schemeClr val="accent1"/>
            </a:solidFill>
            <a:bevel/>
          </a:ln>
        </p:spPr>
        <p:style>
          <a:lnRef idx="2">
            <a:schemeClr val="accent1"/>
          </a:lnRef>
          <a:fillRef idx="0">
            <a:schemeClr val="accent1"/>
          </a:fillRef>
          <a:effectRef idx="1">
            <a:schemeClr val="accent1"/>
          </a:effectRef>
          <a:fontRef idx="minor">
            <a:schemeClr val="tx1"/>
          </a:fontRef>
        </p:style>
      </p:cxnSp>
      <p:sp>
        <p:nvSpPr>
          <p:cNvPr id="29" name="Isosceles Triangle 28">
            <a:extLst>
              <a:ext uri="{FF2B5EF4-FFF2-40B4-BE49-F238E27FC236}">
                <a16:creationId xmlns:a16="http://schemas.microsoft.com/office/drawing/2014/main" id="{A27691EB-14CF-4237-B5EB-C94B92677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49404" y="0"/>
            <a:ext cx="842596" cy="5666154"/>
          </a:xfrm>
          <a:prstGeom prst="triangle">
            <a:avLst>
              <a:gd name="adj" fmla="val 100000"/>
            </a:avLst>
          </a:prstGeom>
          <a:solidFill>
            <a:schemeClr val="accent2">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F4BEF0F-A2CD-42ED-AF18-A892832675F3}"/>
              </a:ext>
            </a:extLst>
          </p:cNvPr>
          <p:cNvSpPr>
            <a:spLocks noGrp="1"/>
          </p:cNvSpPr>
          <p:nvPr>
            <p:ph type="title"/>
          </p:nvPr>
        </p:nvSpPr>
        <p:spPr>
          <a:xfrm>
            <a:off x="829734" y="854529"/>
            <a:ext cx="5799665" cy="5148943"/>
          </a:xfrm>
        </p:spPr>
        <p:txBody>
          <a:bodyPr vert="horz" lIns="91440" tIns="45720" rIns="91440" bIns="45720" rtlCol="0" anchor="ctr">
            <a:normAutofit/>
          </a:bodyPr>
          <a:lstStyle/>
          <a:p>
            <a:pPr algn="r"/>
            <a:r>
              <a:rPr lang="en-US" sz="6000" dirty="0"/>
              <a:t>Welcome to Bible Survey!!</a:t>
            </a:r>
            <a:r>
              <a:rPr lang="en-US" sz="6000" dirty="0">
                <a:sym typeface="Wingdings" panose="05000000000000000000" pitchFamily="2" charset="2"/>
              </a:rPr>
              <a:t> </a:t>
            </a:r>
            <a:br>
              <a:rPr lang="en-US" sz="6000" dirty="0">
                <a:sym typeface="Wingdings" panose="05000000000000000000" pitchFamily="2" charset="2"/>
              </a:rPr>
            </a:br>
            <a:br>
              <a:rPr lang="en-US" sz="6000" dirty="0"/>
            </a:br>
            <a:r>
              <a:rPr lang="en-US" sz="6000" dirty="0"/>
              <a:t> – Class #1	</a:t>
            </a:r>
            <a:r>
              <a:rPr lang="en-US" sz="6000" dirty="0">
                <a:sym typeface="Wingdings" panose="05000000000000000000" pitchFamily="2" charset="2"/>
              </a:rPr>
              <a:t></a:t>
            </a:r>
            <a:endParaRPr lang="en-US" sz="6000" dirty="0"/>
          </a:p>
        </p:txBody>
      </p:sp>
    </p:spTree>
    <p:extLst>
      <p:ext uri="{BB962C8B-B14F-4D97-AF65-F5344CB8AC3E}">
        <p14:creationId xmlns:p14="http://schemas.microsoft.com/office/powerpoint/2010/main" val="466335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BC7A00B-2EA4-A552-1940-36DB4B2A3771}"/>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4A2BEB25-BF01-55A0-9F2D-8E238B3901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ED3C147-5BD4-2722-1C0E-D62887B1DA85}"/>
              </a:ext>
            </a:extLst>
          </p:cNvPr>
          <p:cNvSpPr>
            <a:spLocks noGrp="1"/>
          </p:cNvSpPr>
          <p:nvPr>
            <p:ph type="title"/>
          </p:nvPr>
        </p:nvSpPr>
        <p:spPr>
          <a:xfrm>
            <a:off x="643467" y="816638"/>
            <a:ext cx="3367359" cy="5224724"/>
          </a:xfrm>
        </p:spPr>
        <p:txBody>
          <a:bodyPr anchor="ctr">
            <a:normAutofit/>
          </a:bodyPr>
          <a:lstStyle/>
          <a:p>
            <a:r>
              <a:rPr lang="en-US" dirty="0"/>
              <a:t>Trimester Objectives</a:t>
            </a:r>
          </a:p>
        </p:txBody>
      </p:sp>
      <p:sp>
        <p:nvSpPr>
          <p:cNvPr id="3" name="Content Placeholder 2">
            <a:extLst>
              <a:ext uri="{FF2B5EF4-FFF2-40B4-BE49-F238E27FC236}">
                <a16:creationId xmlns:a16="http://schemas.microsoft.com/office/drawing/2014/main" id="{5F064567-F3AA-8585-91E1-A72BE5D7FA48}"/>
              </a:ext>
            </a:extLst>
          </p:cNvPr>
          <p:cNvSpPr>
            <a:spLocks noGrp="1"/>
          </p:cNvSpPr>
          <p:nvPr>
            <p:ph idx="1"/>
          </p:nvPr>
        </p:nvSpPr>
        <p:spPr>
          <a:xfrm>
            <a:off x="4626592" y="816638"/>
            <a:ext cx="4647409" cy="5224724"/>
          </a:xfrm>
        </p:spPr>
        <p:txBody>
          <a:bodyPr anchor="ctr">
            <a:normAutofit/>
          </a:bodyPr>
          <a:lstStyle/>
          <a:p>
            <a:pPr marL="0" marR="0">
              <a:spcBef>
                <a:spcPts val="0"/>
              </a:spcBef>
              <a:spcAft>
                <a:spcPts val="800"/>
              </a:spcAft>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D</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etermine to grow in our faith</a:t>
            </a:r>
          </a:p>
          <a:p>
            <a:pPr marL="0" marR="0">
              <a:spcBef>
                <a:spcPts val="0"/>
              </a:spcBef>
              <a:spcAft>
                <a:spcPts val="800"/>
              </a:spcAft>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E</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mbrace the direction God wants for our future</a:t>
            </a:r>
          </a:p>
          <a:p>
            <a:pPr marL="0" marR="0">
              <a:spcBef>
                <a:spcPts val="0"/>
              </a:spcBef>
              <a:spcAft>
                <a:spcPts val="800"/>
              </a:spcAft>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Learn more about scripture and how to apply it to ourselves and to those we serve</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S</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eek his presence.</a:t>
            </a:r>
          </a:p>
          <a:p>
            <a:pPr marL="0" marR="0" indent="0">
              <a:spcBef>
                <a:spcPts val="0"/>
              </a:spcBef>
              <a:spcAft>
                <a:spcPts val="800"/>
              </a:spcAft>
              <a:buNone/>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endParaRPr lang="en-US" sz="2000" dirty="0">
              <a:solidFill>
                <a:schemeClr val="tx1"/>
              </a:solidFill>
            </a:endParaRPr>
          </a:p>
        </p:txBody>
      </p:sp>
    </p:spTree>
    <p:extLst>
      <p:ext uri="{BB962C8B-B14F-4D97-AF65-F5344CB8AC3E}">
        <p14:creationId xmlns:p14="http://schemas.microsoft.com/office/powerpoint/2010/main" val="3521067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F01B538-D43E-496F-ED72-25BE65C976FC}"/>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B4E9E3A2-20F8-75E5-497E-351B16A378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9C71BAD-BE96-27CB-C7B5-40B56CAD5DAB}"/>
              </a:ext>
            </a:extLst>
          </p:cNvPr>
          <p:cNvSpPr>
            <a:spLocks noGrp="1"/>
          </p:cNvSpPr>
          <p:nvPr>
            <p:ph type="title"/>
          </p:nvPr>
        </p:nvSpPr>
        <p:spPr>
          <a:xfrm>
            <a:off x="643467" y="816638"/>
            <a:ext cx="3367359" cy="5224724"/>
          </a:xfrm>
        </p:spPr>
        <p:txBody>
          <a:bodyPr anchor="ctr">
            <a:normAutofit/>
          </a:bodyPr>
          <a:lstStyle/>
          <a:p>
            <a:r>
              <a:rPr lang="en-US" dirty="0"/>
              <a:t>Trimester Objectives</a:t>
            </a:r>
          </a:p>
        </p:txBody>
      </p:sp>
      <p:sp>
        <p:nvSpPr>
          <p:cNvPr id="3" name="Content Placeholder 2">
            <a:extLst>
              <a:ext uri="{FF2B5EF4-FFF2-40B4-BE49-F238E27FC236}">
                <a16:creationId xmlns:a16="http://schemas.microsoft.com/office/drawing/2014/main" id="{D1FA7F16-A39F-5B52-3294-5EEAC1B86FD5}"/>
              </a:ext>
            </a:extLst>
          </p:cNvPr>
          <p:cNvSpPr>
            <a:spLocks noGrp="1"/>
          </p:cNvSpPr>
          <p:nvPr>
            <p:ph idx="1"/>
          </p:nvPr>
        </p:nvSpPr>
        <p:spPr>
          <a:xfrm>
            <a:off x="4626592" y="816638"/>
            <a:ext cx="4647409" cy="5224724"/>
          </a:xfrm>
        </p:spPr>
        <p:txBody>
          <a:bodyPr anchor="ctr">
            <a:normAutofit/>
          </a:bodyPr>
          <a:lstStyle/>
          <a:p>
            <a:pPr marL="0" marR="0">
              <a:spcBef>
                <a:spcPts val="0"/>
              </a:spcBef>
              <a:spcAft>
                <a:spcPts val="800"/>
              </a:spcAft>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D</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etermine to grow in our faith</a:t>
            </a:r>
          </a:p>
          <a:p>
            <a:pPr marL="0" marR="0">
              <a:spcBef>
                <a:spcPts val="0"/>
              </a:spcBef>
              <a:spcAft>
                <a:spcPts val="800"/>
              </a:spcAft>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E</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mbrace the direction God wants for our future</a:t>
            </a:r>
          </a:p>
          <a:p>
            <a:pPr marL="0" marR="0">
              <a:spcBef>
                <a:spcPts val="0"/>
              </a:spcBef>
              <a:spcAft>
                <a:spcPts val="800"/>
              </a:spcAft>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Learn more about scripture and how to apply it to ourselves and to those we serve</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S</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eek his presence.</a:t>
            </a:r>
          </a:p>
          <a:p>
            <a:pPr marL="0" marR="0" indent="0">
              <a:spcBef>
                <a:spcPts val="0"/>
              </a:spcBef>
              <a:spcAft>
                <a:spcPts val="800"/>
              </a:spcAft>
              <a:buNone/>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Remember, God wants us to come to the Holy of Holy's and really get to know him! </a:t>
            </a:r>
          </a:p>
          <a:p>
            <a:endParaRPr lang="en-US" sz="2000" dirty="0">
              <a:solidFill>
                <a:schemeClr val="tx1"/>
              </a:solidFill>
            </a:endParaRPr>
          </a:p>
        </p:txBody>
      </p:sp>
    </p:spTree>
    <p:extLst>
      <p:ext uri="{BB962C8B-B14F-4D97-AF65-F5344CB8AC3E}">
        <p14:creationId xmlns:p14="http://schemas.microsoft.com/office/powerpoint/2010/main" val="33776624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67FE7-F23A-401B-BBB0-24DE68B4FBDD}"/>
              </a:ext>
            </a:extLst>
          </p:cNvPr>
          <p:cNvSpPr>
            <a:spLocks noGrp="1"/>
          </p:cNvSpPr>
          <p:nvPr>
            <p:ph type="title"/>
          </p:nvPr>
        </p:nvSpPr>
        <p:spPr>
          <a:xfrm>
            <a:off x="503653" y="470573"/>
            <a:ext cx="2920623" cy="2977447"/>
          </a:xfrm>
        </p:spPr>
        <p:txBody>
          <a:bodyPr>
            <a:normAutofit/>
          </a:bodyPr>
          <a:lstStyle/>
          <a:p>
            <a:pPr algn="ctr"/>
            <a:r>
              <a:rPr lang="en-US" dirty="0"/>
              <a:t>The Bible gives us </a:t>
            </a:r>
            <a:br>
              <a:rPr lang="en-US" dirty="0"/>
            </a:br>
            <a:r>
              <a:rPr lang="en-US" dirty="0"/>
              <a:t>God’s promises for life</a:t>
            </a:r>
          </a:p>
        </p:txBody>
      </p:sp>
      <p:sp>
        <p:nvSpPr>
          <p:cNvPr id="3" name="Content Placeholder 2">
            <a:extLst>
              <a:ext uri="{FF2B5EF4-FFF2-40B4-BE49-F238E27FC236}">
                <a16:creationId xmlns:a16="http://schemas.microsoft.com/office/drawing/2014/main" id="{72F2AF18-CEE6-4036-8C97-2664E0094FEC}"/>
              </a:ext>
            </a:extLst>
          </p:cNvPr>
          <p:cNvSpPr>
            <a:spLocks noGrp="1"/>
          </p:cNvSpPr>
          <p:nvPr>
            <p:ph idx="1"/>
          </p:nvPr>
        </p:nvSpPr>
        <p:spPr/>
        <p:txBody>
          <a:bodyPr>
            <a:normAutofit/>
          </a:bodyPr>
          <a:lstStyle/>
          <a:p>
            <a:pPr marL="914400" marR="0" indent="0">
              <a:lnSpc>
                <a:spcPct val="107000"/>
              </a:lnSpc>
              <a:spcBef>
                <a:spcPts val="0"/>
              </a:spcBef>
              <a:spcAft>
                <a:spcPts val="800"/>
              </a:spcAft>
              <a:buNone/>
            </a:pP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solidFill>
                <a:schemeClr val="tx1"/>
              </a:solidFill>
            </a:endParaRPr>
          </a:p>
        </p:txBody>
      </p:sp>
      <p:sp>
        <p:nvSpPr>
          <p:cNvPr id="7" name="TextBox 6">
            <a:extLst>
              <a:ext uri="{FF2B5EF4-FFF2-40B4-BE49-F238E27FC236}">
                <a16:creationId xmlns:a16="http://schemas.microsoft.com/office/drawing/2014/main" id="{A230B769-43A7-452D-95D7-DB32032793FB}"/>
              </a:ext>
            </a:extLst>
          </p:cNvPr>
          <p:cNvSpPr txBox="1"/>
          <p:nvPr/>
        </p:nvSpPr>
        <p:spPr>
          <a:xfrm>
            <a:off x="718407" y="4134138"/>
            <a:ext cx="2487176" cy="407035"/>
          </a:xfrm>
          <a:prstGeom prst="rect">
            <a:avLst/>
          </a:prstGeom>
          <a:noFill/>
        </p:spPr>
        <p:txBody>
          <a:bodyPr wrap="square">
            <a:spAutoFit/>
          </a:bodyPr>
          <a:lstStyle/>
          <a:p>
            <a:pPr marL="0" marR="0">
              <a:lnSpc>
                <a:spcPct val="107000"/>
              </a:lnSpc>
              <a:spcBef>
                <a:spcPts val="0"/>
              </a:spcBef>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T</a:t>
            </a:r>
            <a:r>
              <a:rPr lang="en-US" sz="2000" dirty="0">
                <a:effectLst/>
                <a:latin typeface="Calibri" panose="020F0502020204030204" pitchFamily="34" charset="0"/>
                <a:ea typeface="Calibri" panose="020F0502020204030204" pitchFamily="34" charset="0"/>
                <a:cs typeface="Times New Roman" panose="02020603050405020304" pitchFamily="18" charset="0"/>
              </a:rPr>
              <a:t>he Bible is practical </a:t>
            </a:r>
          </a:p>
        </p:txBody>
      </p:sp>
      <p:pic>
        <p:nvPicPr>
          <p:cNvPr id="9" name="Picture 8" descr="Text&#10;&#10;Description automatically generated">
            <a:extLst>
              <a:ext uri="{FF2B5EF4-FFF2-40B4-BE49-F238E27FC236}">
                <a16:creationId xmlns:a16="http://schemas.microsoft.com/office/drawing/2014/main" id="{475EDD7D-4F95-4FA2-8812-7373027009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0555" y="101359"/>
            <a:ext cx="7312007" cy="6655281"/>
          </a:xfrm>
          <a:prstGeom prst="rect">
            <a:avLst/>
          </a:prstGeom>
        </p:spPr>
      </p:pic>
    </p:spTree>
    <p:extLst>
      <p:ext uri="{BB962C8B-B14F-4D97-AF65-F5344CB8AC3E}">
        <p14:creationId xmlns:p14="http://schemas.microsoft.com/office/powerpoint/2010/main" val="1940716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00812FEB-0ADD-CBD9-08A7-BC582C0A3A11}"/>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E66F765-4BB1-D312-5953-2A4F0199A7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6AD78C1F-7736-A481-8942-01E95208F6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26231E0B-55C9-CE83-DCAD-9C2274B26D6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D5DA3AFF-163E-A14A-D681-5B92C8274F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1E255C5-E318-CCDD-66E5-8F6E7C46CE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419FB766-F5AF-28D0-6F2D-D4CA13340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453BA6E8-AEE8-DE34-869E-A2819E3789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EE2F5D1A-BA86-9ED0-5E25-473C51BFCE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6F4EC530-4BF3-A3EE-5612-C7D2ACE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FA735DB-66CE-A139-32CA-77DEF0B42B33}"/>
              </a:ext>
            </a:extLst>
          </p:cNvPr>
          <p:cNvSpPr>
            <a:spLocks noGrp="1"/>
          </p:cNvSpPr>
          <p:nvPr>
            <p:ph type="title"/>
          </p:nvPr>
        </p:nvSpPr>
        <p:spPr>
          <a:xfrm>
            <a:off x="677334" y="609600"/>
            <a:ext cx="3843375" cy="5175624"/>
          </a:xfrm>
        </p:spPr>
        <p:txBody>
          <a:bodyPr anchor="ctr">
            <a:normAutofit/>
          </a:bodyPr>
          <a:lstStyle/>
          <a:p>
            <a:r>
              <a:rPr lang="en-US" dirty="0">
                <a:solidFill>
                  <a:schemeClr val="tx1">
                    <a:lumMod val="85000"/>
                    <a:lumOff val="15000"/>
                  </a:schemeClr>
                </a:solidFill>
              </a:rPr>
              <a:t> The Bible </a:t>
            </a:r>
            <a:br>
              <a:rPr lang="en-US" dirty="0">
                <a:solidFill>
                  <a:schemeClr val="tx1">
                    <a:lumMod val="85000"/>
                    <a:lumOff val="15000"/>
                  </a:schemeClr>
                </a:solidFill>
              </a:rPr>
            </a:br>
            <a:endParaRPr lang="en-US" dirty="0">
              <a:solidFill>
                <a:schemeClr val="tx1">
                  <a:lumMod val="85000"/>
                  <a:lumOff val="15000"/>
                </a:schemeClr>
              </a:solidFill>
            </a:endParaRPr>
          </a:p>
        </p:txBody>
      </p:sp>
      <p:sp>
        <p:nvSpPr>
          <p:cNvPr id="26" name="Freeform: Shape 25">
            <a:extLst>
              <a:ext uri="{FF2B5EF4-FFF2-40B4-BE49-F238E27FC236}">
                <a16:creationId xmlns:a16="http://schemas.microsoft.com/office/drawing/2014/main" id="{5EA281AD-1C3A-7CD6-DFC8-3CBCD2677D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7E5403F3-1995-0EDC-EC15-7F1D88B4304C}"/>
              </a:ext>
            </a:extLst>
          </p:cNvPr>
          <p:cNvSpPr>
            <a:spLocks noGrp="1"/>
          </p:cNvSpPr>
          <p:nvPr>
            <p:ph idx="1"/>
          </p:nvPr>
        </p:nvSpPr>
        <p:spPr>
          <a:xfrm>
            <a:off x="3324631" y="1228725"/>
            <a:ext cx="8762593" cy="5076498"/>
          </a:xfrm>
        </p:spPr>
        <p:txBody>
          <a:bodyPr anchor="ctr">
            <a:normAutofit fontScale="92500" lnSpcReduction="10000"/>
          </a:bodyPr>
          <a:lstStyle/>
          <a:p>
            <a:pPr marL="0" marR="0" indent="0">
              <a:spcBef>
                <a:spcPts val="0"/>
              </a:spcBef>
              <a:spcAft>
                <a:spcPts val="800"/>
              </a:spcAft>
              <a:buNone/>
            </a:pPr>
            <a:r>
              <a:rPr lang="en-US" sz="2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The Bible is the living Word of God. </a:t>
            </a:r>
          </a:p>
          <a:p>
            <a:pPr marL="0" marR="0" indent="0">
              <a:spcBef>
                <a:spcPts val="0"/>
              </a:spcBef>
              <a:spcAft>
                <a:spcPts val="800"/>
              </a:spcAft>
              <a:buNone/>
            </a:pPr>
            <a:r>
              <a:rPr lang="en-US" sz="2000" dirty="0">
                <a:solidFill>
                  <a:srgbClr val="FFFFFF"/>
                </a:solidFill>
                <a:latin typeface="Calibri" panose="020F0502020204030204" pitchFamily="34" charset="0"/>
                <a:ea typeface="Calibri" panose="020F0502020204030204" pitchFamily="34" charset="0"/>
                <a:cs typeface="Times New Roman" panose="02020603050405020304" pitchFamily="18" charset="0"/>
              </a:rPr>
              <a:t>The Bible </a:t>
            </a:r>
            <a:r>
              <a:rPr lang="en-US" sz="2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still speaks to the minds, heats, and souls of men and women today.  </a:t>
            </a:r>
          </a:p>
          <a:p>
            <a:pPr marL="0" marR="0" indent="0">
              <a:spcBef>
                <a:spcPts val="0"/>
              </a:spcBef>
              <a:spcAft>
                <a:spcPts val="800"/>
              </a:spcAft>
              <a:buNone/>
            </a:pPr>
            <a:r>
              <a:rPr lang="en-US" sz="2000" dirty="0">
                <a:solidFill>
                  <a:srgbClr val="FFFFFF"/>
                </a:solidFill>
                <a:latin typeface="Calibri" panose="020F0502020204030204" pitchFamily="34" charset="0"/>
                <a:ea typeface="Calibri" panose="020F0502020204030204" pitchFamily="34" charset="0"/>
                <a:cs typeface="Times New Roman" panose="02020603050405020304" pitchFamily="18" charset="0"/>
              </a:rPr>
              <a:t>The Bible</a:t>
            </a:r>
            <a:r>
              <a:rPr lang="en-US" sz="2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confronts us of sin, exposes our selfishness and pride, examines our motives, challenges our culture, and calls us to true repentance. </a:t>
            </a:r>
          </a:p>
          <a:p>
            <a:pPr marL="0" marR="0" indent="0">
              <a:spcBef>
                <a:spcPts val="0"/>
              </a:spcBef>
              <a:spcAft>
                <a:spcPts val="800"/>
              </a:spcAft>
              <a:buNone/>
            </a:pPr>
            <a:r>
              <a:rPr lang="en-US" sz="2000" dirty="0">
                <a:solidFill>
                  <a:srgbClr val="FFFFFF"/>
                </a:solidFill>
                <a:latin typeface="Calibri" panose="020F0502020204030204" pitchFamily="34" charset="0"/>
                <a:ea typeface="Calibri" panose="020F0502020204030204" pitchFamily="34" charset="0"/>
                <a:cs typeface="Times New Roman" panose="02020603050405020304" pitchFamily="18" charset="0"/>
              </a:rPr>
              <a:t>The Bible </a:t>
            </a:r>
            <a:r>
              <a:rPr lang="en-US" sz="2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asks us to believe </a:t>
            </a:r>
            <a:r>
              <a:rPr lang="en-US" sz="2000" dirty="0">
                <a:solidFill>
                  <a:srgbClr val="FFFFFF"/>
                </a:solidFill>
                <a:latin typeface="Calibri" panose="020F0502020204030204" pitchFamily="34" charset="0"/>
                <a:ea typeface="Calibri" panose="020F0502020204030204" pitchFamily="34" charset="0"/>
                <a:cs typeface="Times New Roman" panose="02020603050405020304" pitchFamily="18" charset="0"/>
              </a:rPr>
              <a:t>every word, </a:t>
            </a:r>
            <a:r>
              <a:rPr lang="en-US" sz="2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stretches our faith, heals our hurts, encourages our hearts, gives us peace, and soothes our souls.</a:t>
            </a:r>
          </a:p>
          <a:p>
            <a:pPr marL="0" marR="0" indent="0">
              <a:spcBef>
                <a:spcPts val="0"/>
              </a:spcBef>
              <a:spcAft>
                <a:spcPts val="800"/>
              </a:spcAft>
              <a:buNone/>
            </a:pPr>
            <a:endParaRPr lang="en-US" sz="2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800"/>
              </a:spcAft>
              <a:buNone/>
            </a:pPr>
            <a:r>
              <a:rPr lang="en-US" sz="2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The most influential book ever written</a:t>
            </a:r>
          </a:p>
          <a:p>
            <a:pPr marL="0" marR="0" indent="0">
              <a:spcBef>
                <a:spcPts val="0"/>
              </a:spcBef>
              <a:spcAft>
                <a:spcPts val="800"/>
              </a:spcAft>
              <a:buNone/>
            </a:pPr>
            <a:r>
              <a:rPr lang="en-US" sz="2000" dirty="0">
                <a:solidFill>
                  <a:srgbClr val="FFFFFF"/>
                </a:solidFill>
                <a:latin typeface="Calibri" panose="020F0502020204030204" pitchFamily="34" charset="0"/>
                <a:ea typeface="Calibri" panose="020F0502020204030204" pitchFamily="34" charset="0"/>
                <a:cs typeface="Times New Roman" panose="02020603050405020304" pitchFamily="18" charset="0"/>
              </a:rPr>
              <a:t>The Bible is The Word of God</a:t>
            </a:r>
          </a:p>
          <a:p>
            <a:pPr marL="0" marR="0" indent="0">
              <a:spcBef>
                <a:spcPts val="0"/>
              </a:spcBef>
              <a:spcAft>
                <a:spcPts val="800"/>
              </a:spcAft>
              <a:buNone/>
            </a:pPr>
            <a:r>
              <a:rPr lang="en-US" sz="2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The Bible is </a:t>
            </a:r>
          </a:p>
          <a:p>
            <a:pPr marL="0" marR="0" indent="0">
              <a:spcBef>
                <a:spcPts val="0"/>
              </a:spcBef>
              <a:spcAft>
                <a:spcPts val="800"/>
              </a:spcAft>
              <a:buNone/>
            </a:pPr>
            <a:r>
              <a:rPr lang="en-US" sz="20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a:t>
            </a:r>
            <a:r>
              <a:rPr lang="en-US" sz="2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Authoritative for every situation,</a:t>
            </a:r>
          </a:p>
          <a:p>
            <a:pPr marL="0" marR="0" indent="0">
              <a:spcBef>
                <a:spcPts val="0"/>
              </a:spcBef>
              <a:spcAft>
                <a:spcPts val="800"/>
              </a:spcAft>
              <a:buNone/>
            </a:pPr>
            <a:r>
              <a:rPr lang="en-US" sz="20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a:t>
            </a:r>
            <a:r>
              <a:rPr lang="en-US" sz="2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In every language </a:t>
            </a:r>
          </a:p>
          <a:p>
            <a:pPr marL="0" marR="0" indent="0">
              <a:spcBef>
                <a:spcPts val="0"/>
              </a:spcBef>
              <a:spcAft>
                <a:spcPts val="800"/>
              </a:spcAft>
              <a:buNone/>
            </a:pPr>
            <a:r>
              <a:rPr lang="en-US" sz="20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F</a:t>
            </a:r>
            <a:r>
              <a:rPr lang="en-US" sz="2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or every person</a:t>
            </a:r>
          </a:p>
          <a:p>
            <a:pPr marL="0" marR="0" indent="0">
              <a:spcBef>
                <a:spcPts val="0"/>
              </a:spcBef>
              <a:spcAft>
                <a:spcPts val="800"/>
              </a:spcAft>
              <a:buNone/>
            </a:pPr>
            <a:r>
              <a:rPr lang="en-US" sz="20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Throughout all time</a:t>
            </a:r>
            <a:r>
              <a:rPr lang="en-US" sz="2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649021225"/>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6BE5ED1A-84E8-A843-6DB3-8AB345A672B1}"/>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EA99E2-E53C-FBE3-CFAE-3A78CE78EF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813D77F1-4CC9-D1AC-67F4-120FC13F52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BFFC595-B6C5-D559-C330-24E2E3CB7A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61BE7173-10C1-6EA8-D2E7-43B8535587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E6064540-82A1-1C2A-CC9F-41BC6915A2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44F0DDE8-1EBB-710E-8E2D-BDB76C917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4F32295C-B48C-2489-DD4B-F72098000F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8E61A551-C2BD-316C-874D-2838BE4F3D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422534A6-0672-AE12-FE3C-4F20102FC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69EAB56-E59A-08A5-A797-2C8FA4034EAB}"/>
              </a:ext>
            </a:extLst>
          </p:cNvPr>
          <p:cNvSpPr>
            <a:spLocks noGrp="1"/>
          </p:cNvSpPr>
          <p:nvPr>
            <p:ph type="title"/>
          </p:nvPr>
        </p:nvSpPr>
        <p:spPr>
          <a:xfrm>
            <a:off x="677334" y="609600"/>
            <a:ext cx="3843375" cy="5175624"/>
          </a:xfrm>
        </p:spPr>
        <p:txBody>
          <a:bodyPr anchor="ctr">
            <a:normAutofit/>
          </a:bodyPr>
          <a:lstStyle/>
          <a:p>
            <a:r>
              <a:rPr lang="en-US" dirty="0">
                <a:solidFill>
                  <a:schemeClr val="tx1">
                    <a:lumMod val="85000"/>
                    <a:lumOff val="15000"/>
                  </a:schemeClr>
                </a:solidFill>
              </a:rPr>
              <a:t> The Bible is</a:t>
            </a:r>
            <a:br>
              <a:rPr lang="en-US" dirty="0">
                <a:solidFill>
                  <a:schemeClr val="tx1">
                    <a:lumMod val="85000"/>
                    <a:lumOff val="15000"/>
                  </a:schemeClr>
                </a:solidFill>
              </a:rPr>
            </a:br>
            <a:endParaRPr lang="en-US" dirty="0">
              <a:solidFill>
                <a:schemeClr val="tx1">
                  <a:lumMod val="85000"/>
                  <a:lumOff val="15000"/>
                </a:schemeClr>
              </a:solidFill>
            </a:endParaRPr>
          </a:p>
        </p:txBody>
      </p:sp>
      <p:sp>
        <p:nvSpPr>
          <p:cNvPr id="26" name="Freeform: Shape 25">
            <a:extLst>
              <a:ext uri="{FF2B5EF4-FFF2-40B4-BE49-F238E27FC236}">
                <a16:creationId xmlns:a16="http://schemas.microsoft.com/office/drawing/2014/main" id="{FEE00703-BD87-7518-97BC-6CEDC2C4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F8C3637F-8FE4-15F8-3298-25A11040E174}"/>
              </a:ext>
            </a:extLst>
          </p:cNvPr>
          <p:cNvSpPr>
            <a:spLocks noGrp="1"/>
          </p:cNvSpPr>
          <p:nvPr>
            <p:ph idx="1"/>
          </p:nvPr>
        </p:nvSpPr>
        <p:spPr>
          <a:xfrm>
            <a:off x="6301354" y="1542721"/>
            <a:ext cx="5039936" cy="3810001"/>
          </a:xfrm>
        </p:spPr>
        <p:txBody>
          <a:bodyPr anchor="ctr">
            <a:normAutofit/>
          </a:bodyPr>
          <a:lstStyle/>
          <a:p>
            <a:pPr marL="0" marR="0" indent="0">
              <a:spcBef>
                <a:spcPts val="0"/>
              </a:spcBef>
              <a:spcAft>
                <a:spcPts val="800"/>
              </a:spcAft>
              <a:buNone/>
            </a:pPr>
            <a:r>
              <a:rPr lang="en-US" sz="2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The most influential book ever written</a:t>
            </a:r>
          </a:p>
          <a:p>
            <a:pPr marL="0" marR="0" indent="0">
              <a:spcBef>
                <a:spcPts val="0"/>
              </a:spcBef>
              <a:spcAft>
                <a:spcPts val="800"/>
              </a:spcAft>
              <a:buNone/>
            </a:pPr>
            <a:r>
              <a:rPr lang="en-US" sz="2000" dirty="0">
                <a:solidFill>
                  <a:srgbClr val="FFFFFF"/>
                </a:solidFill>
                <a:latin typeface="Calibri" panose="020F0502020204030204" pitchFamily="34" charset="0"/>
                <a:ea typeface="Calibri" panose="020F0502020204030204" pitchFamily="34" charset="0"/>
                <a:cs typeface="Times New Roman" panose="02020603050405020304" pitchFamily="18" charset="0"/>
              </a:rPr>
              <a:t>The Word of God</a:t>
            </a:r>
          </a:p>
          <a:p>
            <a:pPr marL="0" marR="0" indent="0">
              <a:spcBef>
                <a:spcPts val="0"/>
              </a:spcBef>
              <a:spcAft>
                <a:spcPts val="800"/>
              </a:spcAft>
              <a:buNone/>
            </a:pPr>
            <a:r>
              <a:rPr lang="en-US" sz="2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Authoritative for every situation,</a:t>
            </a:r>
          </a:p>
          <a:p>
            <a:pPr marL="0" marR="0" indent="0">
              <a:spcBef>
                <a:spcPts val="0"/>
              </a:spcBef>
              <a:spcAft>
                <a:spcPts val="800"/>
              </a:spcAft>
              <a:buNone/>
            </a:pPr>
            <a:r>
              <a:rPr lang="en-US" sz="20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a:t>
            </a:r>
            <a:r>
              <a:rPr lang="en-US" sz="2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In every language </a:t>
            </a:r>
          </a:p>
          <a:p>
            <a:pPr marL="0" marR="0" indent="0">
              <a:spcBef>
                <a:spcPts val="0"/>
              </a:spcBef>
              <a:spcAft>
                <a:spcPts val="800"/>
              </a:spcAft>
              <a:buNone/>
            </a:pPr>
            <a:r>
              <a:rPr lang="en-US" sz="20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F</a:t>
            </a:r>
            <a:r>
              <a:rPr lang="en-US" sz="2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or every person</a:t>
            </a:r>
          </a:p>
          <a:p>
            <a:pPr marL="0" marR="0" indent="0">
              <a:spcBef>
                <a:spcPts val="0"/>
              </a:spcBef>
              <a:spcAft>
                <a:spcPts val="800"/>
              </a:spcAft>
              <a:buNone/>
            </a:pPr>
            <a:r>
              <a:rPr lang="en-US" sz="20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Throughout all time</a:t>
            </a:r>
            <a:r>
              <a:rPr lang="en-US" sz="2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indent="0">
              <a:spcBef>
                <a:spcPts val="0"/>
              </a:spcBef>
              <a:spcAft>
                <a:spcPts val="800"/>
              </a:spcAft>
              <a:buNone/>
            </a:pPr>
            <a:endParaRPr lang="en-US" sz="2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407943"/>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0C67FE7-F23A-401B-BBB0-24DE68B4FBDD}"/>
              </a:ext>
            </a:extLst>
          </p:cNvPr>
          <p:cNvSpPr>
            <a:spLocks noGrp="1"/>
          </p:cNvSpPr>
          <p:nvPr>
            <p:ph type="title"/>
          </p:nvPr>
        </p:nvSpPr>
        <p:spPr>
          <a:xfrm>
            <a:off x="677334" y="609600"/>
            <a:ext cx="3843375" cy="5175624"/>
          </a:xfrm>
        </p:spPr>
        <p:txBody>
          <a:bodyPr anchor="ctr">
            <a:normAutofit/>
          </a:bodyPr>
          <a:lstStyle/>
          <a:p>
            <a:r>
              <a:rPr lang="en-US" dirty="0">
                <a:solidFill>
                  <a:schemeClr val="tx1">
                    <a:lumMod val="85000"/>
                    <a:lumOff val="15000"/>
                  </a:schemeClr>
                </a:solidFill>
              </a:rPr>
              <a:t>Studying the Bible</a:t>
            </a:r>
            <a:br>
              <a:rPr lang="en-US" dirty="0">
                <a:solidFill>
                  <a:schemeClr val="tx1">
                    <a:lumMod val="85000"/>
                    <a:lumOff val="15000"/>
                  </a:schemeClr>
                </a:solidFill>
              </a:rPr>
            </a:br>
            <a:endParaRPr lang="en-US" dirty="0">
              <a:solidFill>
                <a:schemeClr val="tx1">
                  <a:lumMod val="85000"/>
                  <a:lumOff val="15000"/>
                </a:schemeClr>
              </a:solidFill>
            </a:endParaRPr>
          </a:p>
        </p:txBody>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72F2AF18-CEE6-4036-8C97-2664E0094FEC}"/>
              </a:ext>
            </a:extLst>
          </p:cNvPr>
          <p:cNvSpPr>
            <a:spLocks noGrp="1"/>
          </p:cNvSpPr>
          <p:nvPr>
            <p:ph idx="1"/>
          </p:nvPr>
        </p:nvSpPr>
        <p:spPr>
          <a:xfrm>
            <a:off x="5198043" y="735291"/>
            <a:ext cx="6143247" cy="4617432"/>
          </a:xfrm>
        </p:spPr>
        <p:txBody>
          <a:bodyPr anchor="ctr">
            <a:normAutofit lnSpcReduction="10000"/>
          </a:bodyPr>
          <a:lstStyle/>
          <a:p>
            <a:pPr marL="0" marR="0" indent="0">
              <a:spcBef>
                <a:spcPts val="0"/>
              </a:spcBef>
              <a:spcAft>
                <a:spcPts val="800"/>
              </a:spcAft>
              <a:buNone/>
            </a:pPr>
            <a:r>
              <a:rPr lang="en-US" sz="2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All scripture is God-breathed, and is useful for teaching, rebuking, correcting and training in righteousness. </a:t>
            </a:r>
          </a:p>
          <a:p>
            <a:pPr marL="0" marR="0" indent="0">
              <a:spcBef>
                <a:spcPts val="0"/>
              </a:spcBef>
              <a:spcAft>
                <a:spcPts val="800"/>
              </a:spcAft>
              <a:buNone/>
            </a:pPr>
            <a:r>
              <a:rPr lang="en-US" sz="2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II Timothy 3:16 NIV</a:t>
            </a:r>
          </a:p>
          <a:p>
            <a:pPr marL="0" marR="0" indent="0">
              <a:spcBef>
                <a:spcPts val="0"/>
              </a:spcBef>
              <a:spcAft>
                <a:spcPts val="800"/>
              </a:spcAft>
              <a:buNone/>
            </a:pPr>
            <a:endParaRPr lang="en-US" sz="2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800"/>
              </a:spcAft>
              <a:buNone/>
            </a:pPr>
            <a:r>
              <a:rPr lang="en-US" sz="2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Jesus quoted the Bible as </a:t>
            </a:r>
          </a:p>
          <a:p>
            <a:pPr marL="0" marR="0" indent="0">
              <a:spcBef>
                <a:spcPts val="0"/>
              </a:spcBef>
              <a:spcAft>
                <a:spcPts val="800"/>
              </a:spcAft>
              <a:buNone/>
            </a:pPr>
            <a:r>
              <a:rPr lang="en-US" sz="2000" i="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The Word of God </a:t>
            </a:r>
            <a:r>
              <a:rPr lang="en-US" sz="2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with confidence.</a:t>
            </a:r>
          </a:p>
          <a:p>
            <a:pPr marL="0" marR="0" indent="0">
              <a:spcBef>
                <a:spcPts val="0"/>
              </a:spcBef>
              <a:spcAft>
                <a:spcPts val="800"/>
              </a:spcAft>
              <a:buNone/>
            </a:pPr>
            <a:r>
              <a:rPr lang="en-US" sz="2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indent="0">
              <a:spcBef>
                <a:spcPts val="0"/>
              </a:spcBef>
              <a:spcAft>
                <a:spcPts val="800"/>
              </a:spcAft>
              <a:buNone/>
            </a:pPr>
            <a:r>
              <a:rPr lang="en-US" sz="2000" dirty="0">
                <a:solidFill>
                  <a:srgbClr val="FFFFFF"/>
                </a:solidFill>
                <a:latin typeface="Calibri" panose="020F0502020204030204" pitchFamily="34" charset="0"/>
                <a:ea typeface="Calibri" panose="020F0502020204030204" pitchFamily="34" charset="0"/>
                <a:cs typeface="Times New Roman" panose="02020603050405020304" pitchFamily="18" charset="0"/>
              </a:rPr>
              <a:t>The Bible</a:t>
            </a:r>
            <a:r>
              <a:rPr lang="en-US" sz="2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is a collection of 66 books</a:t>
            </a:r>
          </a:p>
          <a:p>
            <a:pPr marL="0" indent="0">
              <a:spcBef>
                <a:spcPts val="0"/>
              </a:spcBef>
              <a:spcAft>
                <a:spcPts val="800"/>
              </a:spcAft>
              <a:buNone/>
            </a:pPr>
            <a:r>
              <a:rPr lang="en-US" sz="2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Old Testament -  39 Books </a:t>
            </a:r>
            <a:endParaRPr lang="en-US" sz="2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800"/>
              </a:spcAft>
              <a:buNone/>
            </a:pPr>
            <a:r>
              <a:rPr lang="en-US" sz="2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New Testament - 27 Books</a:t>
            </a:r>
          </a:p>
          <a:p>
            <a:pPr marL="0" marR="0" indent="0">
              <a:spcBef>
                <a:spcPts val="0"/>
              </a:spcBef>
              <a:spcAft>
                <a:spcPts val="800"/>
              </a:spcAft>
              <a:buNone/>
            </a:pPr>
            <a:endParaRPr lang="en-US" sz="2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Bible is the best-selling book in the world! </a:t>
            </a:r>
          </a:p>
        </p:txBody>
      </p:sp>
    </p:spTree>
    <p:extLst>
      <p:ext uri="{BB962C8B-B14F-4D97-AF65-F5344CB8AC3E}">
        <p14:creationId xmlns:p14="http://schemas.microsoft.com/office/powerpoint/2010/main" val="3904841356"/>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C67FE7-F23A-401B-BBB0-24DE68B4FBDD}"/>
              </a:ext>
            </a:extLst>
          </p:cNvPr>
          <p:cNvSpPr>
            <a:spLocks noGrp="1"/>
          </p:cNvSpPr>
          <p:nvPr>
            <p:ph type="title"/>
          </p:nvPr>
        </p:nvSpPr>
        <p:spPr>
          <a:xfrm>
            <a:off x="2331238" y="582839"/>
            <a:ext cx="7529521" cy="1099457"/>
          </a:xfrm>
        </p:spPr>
        <p:txBody>
          <a:bodyPr>
            <a:normAutofit/>
          </a:bodyPr>
          <a:lstStyle/>
          <a:p>
            <a:pPr>
              <a:lnSpc>
                <a:spcPct val="90000"/>
              </a:lnSpc>
            </a:pPr>
            <a:r>
              <a:rPr lang="en-US" dirty="0"/>
              <a:t>The Bible shows us who God is</a:t>
            </a:r>
            <a:br>
              <a:rPr lang="en-US" dirty="0"/>
            </a:br>
            <a:endParaRPr lang="en-US" dirty="0"/>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7" name="Content Placeholder 2">
            <a:extLst>
              <a:ext uri="{FF2B5EF4-FFF2-40B4-BE49-F238E27FC236}">
                <a16:creationId xmlns:a16="http://schemas.microsoft.com/office/drawing/2014/main" id="{DD7D8AC8-B314-4D69-9E76-5158FABAFE2F}"/>
              </a:ext>
            </a:extLst>
          </p:cNvPr>
          <p:cNvGraphicFramePr>
            <a:graphicFrameLocks noGrp="1"/>
          </p:cNvGraphicFramePr>
          <p:nvPr>
            <p:ph idx="1"/>
            <p:extLst>
              <p:ext uri="{D42A27DB-BD31-4B8C-83A1-F6EECF244321}">
                <p14:modId xmlns:p14="http://schemas.microsoft.com/office/powerpoint/2010/main" val="3900066546"/>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60621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67FE7-F23A-401B-BBB0-24DE68B4FBDD}"/>
              </a:ext>
            </a:extLst>
          </p:cNvPr>
          <p:cNvSpPr>
            <a:spLocks noGrp="1"/>
          </p:cNvSpPr>
          <p:nvPr>
            <p:ph type="title"/>
          </p:nvPr>
        </p:nvSpPr>
        <p:spPr/>
        <p:txBody>
          <a:bodyPr/>
          <a:lstStyle/>
          <a:p>
            <a:r>
              <a:rPr lang="en-US" dirty="0"/>
              <a:t>The Canon </a:t>
            </a:r>
          </a:p>
        </p:txBody>
      </p:sp>
      <p:sp>
        <p:nvSpPr>
          <p:cNvPr id="3" name="Content Placeholder 2">
            <a:extLst>
              <a:ext uri="{FF2B5EF4-FFF2-40B4-BE49-F238E27FC236}">
                <a16:creationId xmlns:a16="http://schemas.microsoft.com/office/drawing/2014/main" id="{72F2AF18-CEE6-4036-8C97-2664E0094FEC}"/>
              </a:ext>
            </a:extLst>
          </p:cNvPr>
          <p:cNvSpPr>
            <a:spLocks noGrp="1"/>
          </p:cNvSpPr>
          <p:nvPr>
            <p:ph idx="1"/>
          </p:nvPr>
        </p:nvSpPr>
        <p:spPr>
          <a:xfrm>
            <a:off x="677334" y="1930401"/>
            <a:ext cx="8596668" cy="4110962"/>
          </a:xfrm>
        </p:spPr>
        <p:txBody>
          <a:bodyPr>
            <a:normAutofit fontScale="77500" lnSpcReduction="20000"/>
          </a:bodyPr>
          <a:lstStyle/>
          <a:p>
            <a:pPr marL="0" marR="0" indent="0">
              <a:lnSpc>
                <a:spcPct val="107000"/>
              </a:lnSpc>
              <a:spcBef>
                <a:spcPts val="0"/>
              </a:spcBef>
              <a:spcAft>
                <a:spcPts val="800"/>
              </a:spcAft>
              <a:buNone/>
            </a:pPr>
            <a:r>
              <a:rPr lang="en-US" sz="2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All the books of the Bible that are recognized as divinely inspired</a:t>
            </a:r>
          </a:p>
          <a:p>
            <a:pPr marL="0" marR="0" indent="0">
              <a:lnSpc>
                <a:spcPct val="107000"/>
              </a:lnSpc>
              <a:spcBef>
                <a:spcPts val="0"/>
              </a:spcBef>
              <a:spcAft>
                <a:spcPts val="800"/>
              </a:spcAft>
              <a:buNone/>
            </a:pPr>
            <a:r>
              <a:rPr lang="en-US" sz="2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and authoritative for faith and practice</a:t>
            </a:r>
          </a:p>
          <a:p>
            <a:pPr marL="0" marR="0" indent="0">
              <a:lnSpc>
                <a:spcPct val="107000"/>
              </a:lnSpc>
              <a:spcBef>
                <a:spcPts val="0"/>
              </a:spcBef>
              <a:spcAft>
                <a:spcPts val="800"/>
              </a:spcAft>
              <a:buNone/>
            </a:pP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Canon    Hebrew - </a:t>
            </a:r>
            <a:r>
              <a:rPr lang="en-US" sz="20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Qaneh</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Greek - Kanon. </a:t>
            </a:r>
          </a:p>
          <a:p>
            <a:pPr marL="0" marR="0" indent="0">
              <a:lnSpc>
                <a:spcPct val="107000"/>
              </a:lnSpc>
              <a:spcBef>
                <a:spcPts val="0"/>
              </a:spcBef>
              <a:spcAft>
                <a:spcPts val="800"/>
              </a:spcAft>
              <a:buNone/>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R</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eed or a measuring stick.  </a:t>
            </a:r>
          </a:p>
          <a:p>
            <a:pPr marL="0" marR="0" indent="0">
              <a:lnSpc>
                <a:spcPct val="107000"/>
              </a:lnSpc>
              <a:spcBef>
                <a:spcPts val="0"/>
              </a:spcBef>
              <a:spcAft>
                <a:spcPts val="800"/>
              </a:spcAft>
              <a:buNone/>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standard by which a book is measured. </a:t>
            </a:r>
          </a:p>
          <a:p>
            <a:pPr marL="0" marR="0" indent="0">
              <a:lnSpc>
                <a:spcPct val="107000"/>
              </a:lnSpc>
              <a:spcBef>
                <a:spcPts val="0"/>
              </a:spcBef>
              <a:spcAft>
                <a:spcPts val="800"/>
              </a:spcAft>
              <a:buNone/>
            </a:pP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The books of the Bible are not inspired because people gave them conical status. </a:t>
            </a:r>
          </a:p>
          <a:p>
            <a:pPr marL="0" marR="0">
              <a:lnSpc>
                <a:spcPct val="107000"/>
              </a:lnSpc>
              <a:spcBef>
                <a:spcPts val="0"/>
              </a:spcBef>
              <a:spcAft>
                <a:spcPts val="80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books of the Bible were recognized as conical, because they were inspired by God. </a:t>
            </a:r>
          </a:p>
          <a:p>
            <a:pPr marL="0" marR="0">
              <a:lnSpc>
                <a:spcPct val="107000"/>
              </a:lnSpc>
              <a:spcBef>
                <a:spcPts val="0"/>
              </a:spcBef>
              <a:spcAft>
                <a:spcPts val="800"/>
              </a:spcAft>
            </a:pP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books of the Old Testament did not receive their authority because they were placed in the 	canon. They were recognized by Israel as having divine authority and were therefore included in 	the canon”.  Wagner</a:t>
            </a:r>
          </a:p>
          <a:p>
            <a:endParaRPr lang="en-US" sz="2000" dirty="0">
              <a:solidFill>
                <a:schemeClr val="tx1"/>
              </a:solidFill>
            </a:endParaRPr>
          </a:p>
        </p:txBody>
      </p:sp>
    </p:spTree>
    <p:extLst>
      <p:ext uri="{BB962C8B-B14F-4D97-AF65-F5344CB8AC3E}">
        <p14:creationId xmlns:p14="http://schemas.microsoft.com/office/powerpoint/2010/main" val="6772919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67FE7-F23A-401B-BBB0-24DE68B4FBDD}"/>
              </a:ext>
            </a:extLst>
          </p:cNvPr>
          <p:cNvSpPr>
            <a:spLocks noGrp="1"/>
          </p:cNvSpPr>
          <p:nvPr>
            <p:ph type="title"/>
          </p:nvPr>
        </p:nvSpPr>
        <p:spPr>
          <a:xfrm>
            <a:off x="677334" y="609600"/>
            <a:ext cx="8596668" cy="834189"/>
          </a:xfrm>
        </p:spPr>
        <p:txBody>
          <a:bodyPr/>
          <a:lstStyle/>
          <a:p>
            <a:r>
              <a:rPr lang="en-US" dirty="0"/>
              <a:t>The Old Testament</a:t>
            </a:r>
          </a:p>
        </p:txBody>
      </p:sp>
      <p:sp>
        <p:nvSpPr>
          <p:cNvPr id="3" name="Content Placeholder 2">
            <a:extLst>
              <a:ext uri="{FF2B5EF4-FFF2-40B4-BE49-F238E27FC236}">
                <a16:creationId xmlns:a16="http://schemas.microsoft.com/office/drawing/2014/main" id="{72F2AF18-CEE6-4036-8C97-2664E0094FEC}"/>
              </a:ext>
            </a:extLst>
          </p:cNvPr>
          <p:cNvSpPr>
            <a:spLocks noGrp="1"/>
          </p:cNvSpPr>
          <p:nvPr>
            <p:ph idx="1"/>
          </p:nvPr>
        </p:nvSpPr>
        <p:spPr>
          <a:xfrm>
            <a:off x="677334" y="1853222"/>
            <a:ext cx="8596668" cy="4793238"/>
          </a:xfrm>
        </p:spPr>
        <p:txBody>
          <a:bodyPr>
            <a:noAutofit/>
          </a:bodyPr>
          <a:lstStyle/>
          <a:p>
            <a:pPr marL="0" marR="0" indent="0">
              <a:lnSpc>
                <a:spcPct val="107000"/>
              </a:lnSpc>
              <a:spcBef>
                <a:spcPts val="0"/>
              </a:spcBef>
              <a:spcAft>
                <a:spcPts val="800"/>
              </a:spcAft>
              <a:buNone/>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God revealed his word to Israel over a 1000 years period, from 1400 to 400 BC.</a:t>
            </a:r>
          </a:p>
          <a:p>
            <a:pPr marL="0" marR="0" indent="0">
              <a:lnSpc>
                <a:spcPct val="107000"/>
              </a:lnSpc>
              <a:spcBef>
                <a:spcPts val="0"/>
              </a:spcBef>
              <a:spcAft>
                <a:spcPts val="800"/>
              </a:spcAft>
              <a:buNone/>
            </a:pP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4 major sections of the Old Testament</a:t>
            </a:r>
          </a:p>
          <a:p>
            <a:pPr marL="0" marR="0" indent="0">
              <a:lnSpc>
                <a:spcPct val="107000"/>
              </a:lnSpc>
              <a:spcBef>
                <a:spcPts val="0"/>
              </a:spcBef>
              <a:spcAft>
                <a:spcPts val="800"/>
              </a:spcAft>
              <a:buNone/>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 The Pentateuch</a:t>
            </a:r>
          </a:p>
          <a:p>
            <a:pPr marL="0" marR="0" indent="0">
              <a:lnSpc>
                <a:spcPct val="107000"/>
              </a:lnSpc>
              <a:spcBef>
                <a:spcPts val="0"/>
              </a:spcBef>
              <a:spcAft>
                <a:spcPts val="800"/>
              </a:spcAft>
              <a:buNone/>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Genesis - Deuteronomy</a:t>
            </a:r>
          </a:p>
          <a:p>
            <a:pPr marL="0" marR="0" indent="0">
              <a:lnSpc>
                <a:spcPct val="107000"/>
              </a:lnSpc>
              <a:spcBef>
                <a:spcPts val="0"/>
              </a:spcBef>
              <a:spcAft>
                <a:spcPts val="800"/>
              </a:spcAft>
              <a:buNone/>
            </a:pP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72742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D2EA2-C474-B1BA-AC42-05485E2ABD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E754B2-F56B-CE9A-64A2-DFAB08211EBF}"/>
              </a:ext>
            </a:extLst>
          </p:cNvPr>
          <p:cNvSpPr>
            <a:spLocks noGrp="1"/>
          </p:cNvSpPr>
          <p:nvPr>
            <p:ph type="title"/>
          </p:nvPr>
        </p:nvSpPr>
        <p:spPr>
          <a:xfrm>
            <a:off x="677334" y="609600"/>
            <a:ext cx="8596668" cy="834189"/>
          </a:xfrm>
        </p:spPr>
        <p:txBody>
          <a:bodyPr/>
          <a:lstStyle/>
          <a:p>
            <a:r>
              <a:rPr lang="en-US" dirty="0"/>
              <a:t>The Old Testament</a:t>
            </a:r>
          </a:p>
        </p:txBody>
      </p:sp>
      <p:sp>
        <p:nvSpPr>
          <p:cNvPr id="3" name="Content Placeholder 2">
            <a:extLst>
              <a:ext uri="{FF2B5EF4-FFF2-40B4-BE49-F238E27FC236}">
                <a16:creationId xmlns:a16="http://schemas.microsoft.com/office/drawing/2014/main" id="{AA841FAE-248F-14AD-10D4-8F45B7990784}"/>
              </a:ext>
            </a:extLst>
          </p:cNvPr>
          <p:cNvSpPr>
            <a:spLocks noGrp="1"/>
          </p:cNvSpPr>
          <p:nvPr>
            <p:ph idx="1"/>
          </p:nvPr>
        </p:nvSpPr>
        <p:spPr>
          <a:xfrm>
            <a:off x="677334" y="1853222"/>
            <a:ext cx="8596668" cy="4793238"/>
          </a:xfrm>
        </p:spPr>
        <p:txBody>
          <a:bodyPr>
            <a:noAutofit/>
          </a:bodyPr>
          <a:lstStyle/>
          <a:p>
            <a:pPr marL="0" marR="0" indent="0">
              <a:lnSpc>
                <a:spcPct val="107000"/>
              </a:lnSpc>
              <a:spcBef>
                <a:spcPts val="0"/>
              </a:spcBef>
              <a:spcAft>
                <a:spcPts val="800"/>
              </a:spcAft>
              <a:buNone/>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God revealed his word to Israel over a 1000 years period, from 1400 to 400 BC.</a:t>
            </a:r>
          </a:p>
          <a:p>
            <a:pPr marL="0" marR="0" indent="0">
              <a:lnSpc>
                <a:spcPct val="107000"/>
              </a:lnSpc>
              <a:spcBef>
                <a:spcPts val="0"/>
              </a:spcBef>
              <a:spcAft>
                <a:spcPts val="800"/>
              </a:spcAft>
              <a:buNone/>
            </a:pP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4 major sections of the Old Testament</a:t>
            </a:r>
          </a:p>
          <a:p>
            <a:pPr marL="0" marR="0" indent="0">
              <a:lnSpc>
                <a:spcPct val="107000"/>
              </a:lnSpc>
              <a:spcBef>
                <a:spcPts val="0"/>
              </a:spcBef>
              <a:spcAft>
                <a:spcPts val="800"/>
              </a:spcAft>
              <a:buNone/>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 The Pentateuch</a:t>
            </a:r>
          </a:p>
          <a:p>
            <a:pPr marL="0" marR="0" indent="0">
              <a:lnSpc>
                <a:spcPct val="107000"/>
              </a:lnSpc>
              <a:spcBef>
                <a:spcPts val="0"/>
              </a:spcBef>
              <a:spcAft>
                <a:spcPts val="800"/>
              </a:spcAft>
              <a:buNone/>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Genesis - Deuteronomy</a:t>
            </a:r>
          </a:p>
          <a:p>
            <a:pPr marL="0" marR="0" indent="0">
              <a:lnSpc>
                <a:spcPct val="107000"/>
              </a:lnSpc>
              <a:spcBef>
                <a:spcPts val="0"/>
              </a:spcBef>
              <a:spcAft>
                <a:spcPts val="800"/>
              </a:spcAft>
              <a:buNone/>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  History</a:t>
            </a:r>
          </a:p>
          <a:p>
            <a:pPr marL="0" marR="0" indent="0">
              <a:lnSpc>
                <a:spcPct val="107000"/>
              </a:lnSpc>
              <a:spcBef>
                <a:spcPts val="0"/>
              </a:spcBef>
              <a:spcAft>
                <a:spcPts val="800"/>
              </a:spcAft>
              <a:buNone/>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Joshua - Esther</a:t>
            </a:r>
          </a:p>
          <a:p>
            <a:pPr marL="0" marR="0" indent="0">
              <a:lnSpc>
                <a:spcPct val="107000"/>
              </a:lnSpc>
              <a:spcBef>
                <a:spcPts val="0"/>
              </a:spcBef>
              <a:spcAft>
                <a:spcPts val="800"/>
              </a:spcAft>
              <a:buNone/>
            </a:pP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384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24BF4-7199-456E-9213-7CB22EDF3427}"/>
              </a:ext>
            </a:extLst>
          </p:cNvPr>
          <p:cNvSpPr>
            <a:spLocks noGrp="1"/>
          </p:cNvSpPr>
          <p:nvPr>
            <p:ph type="title"/>
          </p:nvPr>
        </p:nvSpPr>
        <p:spPr>
          <a:xfrm>
            <a:off x="1248620" y="951819"/>
            <a:ext cx="4754475" cy="1320800"/>
          </a:xfrm>
        </p:spPr>
        <p:txBody>
          <a:bodyPr/>
          <a:lstStyle/>
          <a:p>
            <a:r>
              <a:rPr lang="en-US" dirty="0"/>
              <a:t>Dr. Ilene Olsen</a:t>
            </a:r>
          </a:p>
        </p:txBody>
      </p:sp>
      <p:pic>
        <p:nvPicPr>
          <p:cNvPr id="5" name="Content Placeholder 4" descr="A person and person sitting on a couch&#10;&#10;Description automatically generated with medium confidence">
            <a:extLst>
              <a:ext uri="{FF2B5EF4-FFF2-40B4-BE49-F238E27FC236}">
                <a16:creationId xmlns:a16="http://schemas.microsoft.com/office/drawing/2014/main" id="{0398A030-C5C3-407C-B660-7740C462B80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0754" b="25710"/>
          <a:stretch/>
        </p:blipFill>
        <p:spPr>
          <a:xfrm>
            <a:off x="1248620" y="1837907"/>
            <a:ext cx="4643614" cy="4449170"/>
          </a:xfrm>
        </p:spPr>
      </p:pic>
    </p:spTree>
    <p:extLst>
      <p:ext uri="{BB962C8B-B14F-4D97-AF65-F5344CB8AC3E}">
        <p14:creationId xmlns:p14="http://schemas.microsoft.com/office/powerpoint/2010/main" val="138012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05FC8-65E5-1606-2A10-76A0128CDF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4AA92A-6015-794F-4311-0AA22086AE6B}"/>
              </a:ext>
            </a:extLst>
          </p:cNvPr>
          <p:cNvSpPr>
            <a:spLocks noGrp="1"/>
          </p:cNvSpPr>
          <p:nvPr>
            <p:ph type="title"/>
          </p:nvPr>
        </p:nvSpPr>
        <p:spPr>
          <a:xfrm>
            <a:off x="677334" y="609600"/>
            <a:ext cx="8596668" cy="834189"/>
          </a:xfrm>
        </p:spPr>
        <p:txBody>
          <a:bodyPr/>
          <a:lstStyle/>
          <a:p>
            <a:r>
              <a:rPr lang="en-US" dirty="0"/>
              <a:t>The Old Testament</a:t>
            </a:r>
          </a:p>
        </p:txBody>
      </p:sp>
      <p:sp>
        <p:nvSpPr>
          <p:cNvPr id="3" name="Content Placeholder 2">
            <a:extLst>
              <a:ext uri="{FF2B5EF4-FFF2-40B4-BE49-F238E27FC236}">
                <a16:creationId xmlns:a16="http://schemas.microsoft.com/office/drawing/2014/main" id="{27D4D723-80E4-820A-CC91-43F1563552BA}"/>
              </a:ext>
            </a:extLst>
          </p:cNvPr>
          <p:cNvSpPr>
            <a:spLocks noGrp="1"/>
          </p:cNvSpPr>
          <p:nvPr>
            <p:ph idx="1"/>
          </p:nvPr>
        </p:nvSpPr>
        <p:spPr>
          <a:xfrm>
            <a:off x="677334" y="1853222"/>
            <a:ext cx="8596668" cy="4793238"/>
          </a:xfrm>
        </p:spPr>
        <p:txBody>
          <a:bodyPr>
            <a:noAutofit/>
          </a:bodyPr>
          <a:lstStyle/>
          <a:p>
            <a:pPr marL="0" marR="0" indent="0">
              <a:lnSpc>
                <a:spcPct val="107000"/>
              </a:lnSpc>
              <a:spcBef>
                <a:spcPts val="0"/>
              </a:spcBef>
              <a:spcAft>
                <a:spcPts val="800"/>
              </a:spcAft>
              <a:buNone/>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God revealed his word to Israel over a 1000 years period, from 1400 to 400 BC.</a:t>
            </a:r>
          </a:p>
          <a:p>
            <a:pPr marL="0" marR="0" indent="0">
              <a:lnSpc>
                <a:spcPct val="107000"/>
              </a:lnSpc>
              <a:spcBef>
                <a:spcPts val="0"/>
              </a:spcBef>
              <a:spcAft>
                <a:spcPts val="800"/>
              </a:spcAft>
              <a:buNone/>
            </a:pP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4 major sections of the Old Testament</a:t>
            </a:r>
          </a:p>
          <a:p>
            <a:pPr marL="0" marR="0" indent="0">
              <a:lnSpc>
                <a:spcPct val="107000"/>
              </a:lnSpc>
              <a:spcBef>
                <a:spcPts val="0"/>
              </a:spcBef>
              <a:spcAft>
                <a:spcPts val="800"/>
              </a:spcAft>
              <a:buNone/>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 The Pentateuch</a:t>
            </a:r>
          </a:p>
          <a:p>
            <a:pPr marL="0" marR="0" indent="0">
              <a:lnSpc>
                <a:spcPct val="107000"/>
              </a:lnSpc>
              <a:spcBef>
                <a:spcPts val="0"/>
              </a:spcBef>
              <a:spcAft>
                <a:spcPts val="800"/>
              </a:spcAft>
              <a:buNone/>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Genesis - Deuteronomy</a:t>
            </a:r>
          </a:p>
          <a:p>
            <a:pPr marL="0" marR="0" indent="0">
              <a:lnSpc>
                <a:spcPct val="107000"/>
              </a:lnSpc>
              <a:spcBef>
                <a:spcPts val="0"/>
              </a:spcBef>
              <a:spcAft>
                <a:spcPts val="800"/>
              </a:spcAft>
              <a:buNone/>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  History</a:t>
            </a:r>
          </a:p>
          <a:p>
            <a:pPr marL="0" marR="0" indent="0">
              <a:lnSpc>
                <a:spcPct val="107000"/>
              </a:lnSpc>
              <a:spcBef>
                <a:spcPts val="0"/>
              </a:spcBef>
              <a:spcAft>
                <a:spcPts val="800"/>
              </a:spcAft>
              <a:buNone/>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Joshua - Esther</a:t>
            </a:r>
          </a:p>
          <a:p>
            <a:pPr marL="0" marR="0" indent="0">
              <a:lnSpc>
                <a:spcPct val="107000"/>
              </a:lnSpc>
              <a:spcBef>
                <a:spcPts val="0"/>
              </a:spcBef>
              <a:spcAft>
                <a:spcPts val="800"/>
              </a:spcAft>
              <a:buNone/>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  Poetry</a:t>
            </a:r>
          </a:p>
          <a:p>
            <a:pPr marL="0" marR="0" indent="0">
              <a:lnSpc>
                <a:spcPct val="107000"/>
              </a:lnSpc>
              <a:spcBef>
                <a:spcPts val="0"/>
              </a:spcBef>
              <a:spcAft>
                <a:spcPts val="800"/>
              </a:spcAft>
              <a:buNone/>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Job- Song of Songs (Song of Solomon)</a:t>
            </a:r>
          </a:p>
          <a:p>
            <a:pPr marL="0" marR="0" indent="0">
              <a:lnSpc>
                <a:spcPct val="107000"/>
              </a:lnSpc>
              <a:spcBef>
                <a:spcPts val="0"/>
              </a:spcBef>
              <a:spcAft>
                <a:spcPts val="800"/>
              </a:spcAft>
              <a:buNone/>
            </a:pP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25380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013EB-6300-5A8B-DCE7-45828F110B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687617-55B1-C530-B8C2-E10DB8AC9A05}"/>
              </a:ext>
            </a:extLst>
          </p:cNvPr>
          <p:cNvSpPr>
            <a:spLocks noGrp="1"/>
          </p:cNvSpPr>
          <p:nvPr>
            <p:ph type="title"/>
          </p:nvPr>
        </p:nvSpPr>
        <p:spPr>
          <a:xfrm>
            <a:off x="677334" y="609600"/>
            <a:ext cx="8596668" cy="834189"/>
          </a:xfrm>
        </p:spPr>
        <p:txBody>
          <a:bodyPr/>
          <a:lstStyle/>
          <a:p>
            <a:r>
              <a:rPr lang="en-US" dirty="0"/>
              <a:t>The Old Testament</a:t>
            </a:r>
          </a:p>
        </p:txBody>
      </p:sp>
      <p:sp>
        <p:nvSpPr>
          <p:cNvPr id="3" name="Content Placeholder 2">
            <a:extLst>
              <a:ext uri="{FF2B5EF4-FFF2-40B4-BE49-F238E27FC236}">
                <a16:creationId xmlns:a16="http://schemas.microsoft.com/office/drawing/2014/main" id="{BF4D79F7-C14E-23EB-0187-742DB318E43D}"/>
              </a:ext>
            </a:extLst>
          </p:cNvPr>
          <p:cNvSpPr>
            <a:spLocks noGrp="1"/>
          </p:cNvSpPr>
          <p:nvPr>
            <p:ph idx="1"/>
          </p:nvPr>
        </p:nvSpPr>
        <p:spPr>
          <a:xfrm>
            <a:off x="677334" y="1853222"/>
            <a:ext cx="8596668" cy="4793238"/>
          </a:xfrm>
        </p:spPr>
        <p:txBody>
          <a:bodyPr>
            <a:noAutofit/>
          </a:bodyPr>
          <a:lstStyle/>
          <a:p>
            <a:pPr marL="0" marR="0" indent="0">
              <a:lnSpc>
                <a:spcPct val="107000"/>
              </a:lnSpc>
              <a:spcBef>
                <a:spcPts val="0"/>
              </a:spcBef>
              <a:spcAft>
                <a:spcPts val="800"/>
              </a:spcAft>
              <a:buNone/>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God revealed his word to Israel over a 1000 years period, from 1400 to 400 BC.</a:t>
            </a:r>
          </a:p>
          <a:p>
            <a:pPr marL="0" marR="0" indent="0">
              <a:lnSpc>
                <a:spcPct val="107000"/>
              </a:lnSpc>
              <a:spcBef>
                <a:spcPts val="0"/>
              </a:spcBef>
              <a:spcAft>
                <a:spcPts val="800"/>
              </a:spcAft>
              <a:buNone/>
            </a:pP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4 major sections of the Old Testament</a:t>
            </a:r>
          </a:p>
          <a:p>
            <a:pPr marL="0" marR="0" indent="0">
              <a:lnSpc>
                <a:spcPct val="107000"/>
              </a:lnSpc>
              <a:spcBef>
                <a:spcPts val="0"/>
              </a:spcBef>
              <a:spcAft>
                <a:spcPts val="800"/>
              </a:spcAft>
              <a:buNone/>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 The Pentateuch</a:t>
            </a:r>
          </a:p>
          <a:p>
            <a:pPr marL="0" marR="0" indent="0">
              <a:lnSpc>
                <a:spcPct val="107000"/>
              </a:lnSpc>
              <a:spcBef>
                <a:spcPts val="0"/>
              </a:spcBef>
              <a:spcAft>
                <a:spcPts val="800"/>
              </a:spcAft>
              <a:buNone/>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Genesis - Deuteronomy</a:t>
            </a:r>
          </a:p>
          <a:p>
            <a:pPr marL="0" marR="0" indent="0">
              <a:lnSpc>
                <a:spcPct val="107000"/>
              </a:lnSpc>
              <a:spcBef>
                <a:spcPts val="0"/>
              </a:spcBef>
              <a:spcAft>
                <a:spcPts val="800"/>
              </a:spcAft>
              <a:buNone/>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  History</a:t>
            </a:r>
          </a:p>
          <a:p>
            <a:pPr marL="0" marR="0" indent="0">
              <a:lnSpc>
                <a:spcPct val="107000"/>
              </a:lnSpc>
              <a:spcBef>
                <a:spcPts val="0"/>
              </a:spcBef>
              <a:spcAft>
                <a:spcPts val="800"/>
              </a:spcAft>
              <a:buNone/>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Joshua - Esther</a:t>
            </a:r>
          </a:p>
          <a:p>
            <a:pPr marL="0" marR="0" indent="0">
              <a:lnSpc>
                <a:spcPct val="107000"/>
              </a:lnSpc>
              <a:spcBef>
                <a:spcPts val="0"/>
              </a:spcBef>
              <a:spcAft>
                <a:spcPts val="800"/>
              </a:spcAft>
              <a:buNone/>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  Poetry</a:t>
            </a:r>
          </a:p>
          <a:p>
            <a:pPr marL="0" marR="0" indent="0">
              <a:lnSpc>
                <a:spcPct val="107000"/>
              </a:lnSpc>
              <a:spcBef>
                <a:spcPts val="0"/>
              </a:spcBef>
              <a:spcAft>
                <a:spcPts val="800"/>
              </a:spcAft>
              <a:buNone/>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Job- Song of Songs (Song of Solomon)</a:t>
            </a:r>
          </a:p>
          <a:p>
            <a:pPr marL="0" marR="0" indent="0">
              <a:lnSpc>
                <a:spcPct val="107000"/>
              </a:lnSpc>
              <a:spcBef>
                <a:spcPts val="0"/>
              </a:spcBef>
              <a:spcAft>
                <a:spcPts val="800"/>
              </a:spcAft>
              <a:buNone/>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  The major and minor prophets </a:t>
            </a:r>
          </a:p>
          <a:p>
            <a:pPr marL="0" marR="0" indent="0">
              <a:lnSpc>
                <a:spcPct val="107000"/>
              </a:lnSpc>
              <a:spcBef>
                <a:spcPts val="0"/>
              </a:spcBef>
              <a:spcAft>
                <a:spcPts val="800"/>
              </a:spcAft>
              <a:buNone/>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I</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saiah – Malachi </a:t>
            </a:r>
          </a:p>
        </p:txBody>
      </p:sp>
    </p:spTree>
    <p:extLst>
      <p:ext uri="{BB962C8B-B14F-4D97-AF65-F5344CB8AC3E}">
        <p14:creationId xmlns:p14="http://schemas.microsoft.com/office/powerpoint/2010/main" val="38817584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50C4A2-F741-CD4E-A8B4-F99539FCD6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E23E15-5182-EC7B-A710-245F0475B7D6}"/>
              </a:ext>
            </a:extLst>
          </p:cNvPr>
          <p:cNvSpPr>
            <a:spLocks noGrp="1"/>
          </p:cNvSpPr>
          <p:nvPr>
            <p:ph type="title"/>
          </p:nvPr>
        </p:nvSpPr>
        <p:spPr>
          <a:xfrm>
            <a:off x="677334" y="609600"/>
            <a:ext cx="8596668" cy="834189"/>
          </a:xfrm>
        </p:spPr>
        <p:txBody>
          <a:bodyPr/>
          <a:lstStyle/>
          <a:p>
            <a:r>
              <a:rPr lang="en-US" dirty="0"/>
              <a:t>The Old Testament</a:t>
            </a:r>
          </a:p>
        </p:txBody>
      </p:sp>
      <p:sp>
        <p:nvSpPr>
          <p:cNvPr id="3" name="Content Placeholder 2">
            <a:extLst>
              <a:ext uri="{FF2B5EF4-FFF2-40B4-BE49-F238E27FC236}">
                <a16:creationId xmlns:a16="http://schemas.microsoft.com/office/drawing/2014/main" id="{1E00C4ED-FFE5-EF46-E8E7-EE99CBAC3A88}"/>
              </a:ext>
            </a:extLst>
          </p:cNvPr>
          <p:cNvSpPr>
            <a:spLocks noGrp="1"/>
          </p:cNvSpPr>
          <p:nvPr>
            <p:ph idx="1"/>
          </p:nvPr>
        </p:nvSpPr>
        <p:spPr>
          <a:xfrm>
            <a:off x="677334" y="1853222"/>
            <a:ext cx="8596668" cy="4793238"/>
          </a:xfrm>
        </p:spPr>
        <p:txBody>
          <a:bodyPr>
            <a:noAutofit/>
          </a:bodyPr>
          <a:lstStyle/>
          <a:p>
            <a:pPr marL="0" marR="0" indent="0">
              <a:lnSpc>
                <a:spcPct val="107000"/>
              </a:lnSpc>
              <a:spcBef>
                <a:spcPts val="0"/>
              </a:spcBef>
              <a:spcAft>
                <a:spcPts val="800"/>
              </a:spcAft>
              <a:buNone/>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God revealed his word to Israel over a 1000 years period, from 1400 to 400 BC.</a:t>
            </a:r>
          </a:p>
          <a:p>
            <a:pPr marL="0" marR="0" indent="0">
              <a:lnSpc>
                <a:spcPct val="107000"/>
              </a:lnSpc>
              <a:spcBef>
                <a:spcPts val="0"/>
              </a:spcBef>
              <a:spcAft>
                <a:spcPts val="800"/>
              </a:spcAft>
              <a:buNone/>
            </a:pP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4 major sections of the Old Testament</a:t>
            </a:r>
          </a:p>
          <a:p>
            <a:pPr marL="0" marR="0" indent="0">
              <a:lnSpc>
                <a:spcPct val="107000"/>
              </a:lnSpc>
              <a:spcBef>
                <a:spcPts val="0"/>
              </a:spcBef>
              <a:spcAft>
                <a:spcPts val="800"/>
              </a:spcAft>
              <a:buNone/>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 The Pentateuch</a:t>
            </a:r>
          </a:p>
          <a:p>
            <a:pPr marL="0" marR="0" indent="0">
              <a:lnSpc>
                <a:spcPct val="107000"/>
              </a:lnSpc>
              <a:spcBef>
                <a:spcPts val="0"/>
              </a:spcBef>
              <a:spcAft>
                <a:spcPts val="800"/>
              </a:spcAft>
              <a:buNone/>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Genesis - Deuteronomy</a:t>
            </a:r>
          </a:p>
          <a:p>
            <a:pPr marL="0" marR="0" indent="0">
              <a:lnSpc>
                <a:spcPct val="107000"/>
              </a:lnSpc>
              <a:spcBef>
                <a:spcPts val="0"/>
              </a:spcBef>
              <a:spcAft>
                <a:spcPts val="800"/>
              </a:spcAft>
              <a:buNone/>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  History</a:t>
            </a:r>
          </a:p>
          <a:p>
            <a:pPr marL="0" marR="0" indent="0">
              <a:lnSpc>
                <a:spcPct val="107000"/>
              </a:lnSpc>
              <a:spcBef>
                <a:spcPts val="0"/>
              </a:spcBef>
              <a:spcAft>
                <a:spcPts val="800"/>
              </a:spcAft>
              <a:buNone/>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Joshua - Esther</a:t>
            </a:r>
          </a:p>
          <a:p>
            <a:pPr marL="0" marR="0" indent="0">
              <a:lnSpc>
                <a:spcPct val="107000"/>
              </a:lnSpc>
              <a:spcBef>
                <a:spcPts val="0"/>
              </a:spcBef>
              <a:spcAft>
                <a:spcPts val="800"/>
              </a:spcAft>
              <a:buNone/>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  Poetry</a:t>
            </a:r>
          </a:p>
          <a:p>
            <a:pPr marL="0" marR="0" indent="0">
              <a:lnSpc>
                <a:spcPct val="107000"/>
              </a:lnSpc>
              <a:spcBef>
                <a:spcPts val="0"/>
              </a:spcBef>
              <a:spcAft>
                <a:spcPts val="800"/>
              </a:spcAft>
              <a:buNone/>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Job- Song of Song (Song of Solomon)</a:t>
            </a:r>
          </a:p>
          <a:p>
            <a:pPr marL="0" marR="0" indent="0">
              <a:lnSpc>
                <a:spcPct val="107000"/>
              </a:lnSpc>
              <a:spcBef>
                <a:spcPts val="0"/>
              </a:spcBef>
              <a:spcAft>
                <a:spcPts val="800"/>
              </a:spcAft>
              <a:buNone/>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  The major and minor prophets </a:t>
            </a:r>
          </a:p>
          <a:p>
            <a:pPr marL="0" marR="0" indent="0">
              <a:lnSpc>
                <a:spcPct val="107000"/>
              </a:lnSpc>
              <a:spcBef>
                <a:spcPts val="0"/>
              </a:spcBef>
              <a:spcAft>
                <a:spcPts val="800"/>
              </a:spcAft>
              <a:buNone/>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I</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saiah – Malachi </a:t>
            </a:r>
          </a:p>
        </p:txBody>
      </p:sp>
    </p:spTree>
    <p:extLst>
      <p:ext uri="{BB962C8B-B14F-4D97-AF65-F5344CB8AC3E}">
        <p14:creationId xmlns:p14="http://schemas.microsoft.com/office/powerpoint/2010/main" val="36506722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67FE7-F23A-401B-BBB0-24DE68B4FBDD}"/>
              </a:ext>
            </a:extLst>
          </p:cNvPr>
          <p:cNvSpPr>
            <a:spLocks noGrp="1"/>
          </p:cNvSpPr>
          <p:nvPr>
            <p:ph type="title"/>
          </p:nvPr>
        </p:nvSpPr>
        <p:spPr/>
        <p:txBody>
          <a:bodyPr/>
          <a:lstStyle/>
          <a:p>
            <a:r>
              <a:rPr lang="en-US" dirty="0"/>
              <a:t>Preservation of the Old Testament</a:t>
            </a:r>
          </a:p>
        </p:txBody>
      </p:sp>
      <p:sp>
        <p:nvSpPr>
          <p:cNvPr id="3" name="Content Placeholder 2">
            <a:extLst>
              <a:ext uri="{FF2B5EF4-FFF2-40B4-BE49-F238E27FC236}">
                <a16:creationId xmlns:a16="http://schemas.microsoft.com/office/drawing/2014/main" id="{72F2AF18-CEE6-4036-8C97-2664E0094FEC}"/>
              </a:ext>
            </a:extLst>
          </p:cNvPr>
          <p:cNvSpPr>
            <a:spLocks noGrp="1"/>
          </p:cNvSpPr>
          <p:nvPr>
            <p:ph idx="1"/>
          </p:nvPr>
        </p:nvSpPr>
        <p:spPr/>
        <p:txBody>
          <a:bodyPr>
            <a:normAutofit/>
          </a:bodyPr>
          <a:lstStyle/>
          <a:p>
            <a:pPr marL="0" marR="0" indent="0">
              <a:lnSpc>
                <a:spcPct val="107000"/>
              </a:lnSpc>
              <a:spcBef>
                <a:spcPts val="0"/>
              </a:spcBef>
              <a:spcAft>
                <a:spcPts val="800"/>
              </a:spcAft>
              <a:buNone/>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After the close of the Old Testament Canon, in about 300 BC, the copying of the Old Testament was careful and meticulous.</a:t>
            </a:r>
          </a:p>
          <a:p>
            <a:pPr marL="0" marR="0">
              <a:lnSpc>
                <a:spcPct val="107000"/>
              </a:lnSpc>
              <a:spcBef>
                <a:spcPts val="0"/>
              </a:spcBef>
              <a:spcAft>
                <a:spcPts val="80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Clothes</a:t>
            </a:r>
          </a:p>
          <a:p>
            <a:pPr marL="0" marR="0">
              <a:lnSpc>
                <a:spcPct val="107000"/>
              </a:lnSpc>
              <a:spcBef>
                <a:spcPts val="0"/>
              </a:spcBef>
              <a:spcAft>
                <a:spcPts val="80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Narrow way – broad way</a:t>
            </a:r>
          </a:p>
          <a:p>
            <a:pPr marL="0" marR="0">
              <a:lnSpc>
                <a:spcPct val="107000"/>
              </a:lnSpc>
              <a:spcBef>
                <a:spcPts val="0"/>
              </a:spcBef>
              <a:spcAft>
                <a:spcPts val="800"/>
              </a:spcAft>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 </a:t>
            </a:r>
            <a:r>
              <a:rPr lang="en-US" sz="20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Masorete</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scribes (AD 500-1000) meticulously counted the letters and words in the verses in every text. </a:t>
            </a:r>
          </a:p>
          <a:p>
            <a:pPr marL="0" marR="0">
              <a:lnSpc>
                <a:spcPct val="107000"/>
              </a:lnSpc>
              <a:spcBef>
                <a:spcPts val="0"/>
              </a:spcBef>
              <a:spcAft>
                <a:spcPts val="80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 other documents from the ancient world has ever been as accurately copied, preserved and transmitted as the Old Testament scriptures.</a:t>
            </a:r>
          </a:p>
          <a:p>
            <a:endParaRPr lang="en-US" sz="2000" dirty="0">
              <a:solidFill>
                <a:schemeClr val="tx1"/>
              </a:solidFill>
            </a:endParaRPr>
          </a:p>
        </p:txBody>
      </p:sp>
    </p:spTree>
    <p:extLst>
      <p:ext uri="{BB962C8B-B14F-4D97-AF65-F5344CB8AC3E}">
        <p14:creationId xmlns:p14="http://schemas.microsoft.com/office/powerpoint/2010/main" val="20381550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C67FE7-F23A-401B-BBB0-24DE68B4FBDD}"/>
              </a:ext>
            </a:extLst>
          </p:cNvPr>
          <p:cNvSpPr>
            <a:spLocks noGrp="1"/>
          </p:cNvSpPr>
          <p:nvPr>
            <p:ph type="title"/>
          </p:nvPr>
        </p:nvSpPr>
        <p:spPr>
          <a:xfrm>
            <a:off x="1286933" y="1032681"/>
            <a:ext cx="10197494" cy="1099457"/>
          </a:xfrm>
        </p:spPr>
        <p:txBody>
          <a:bodyPr>
            <a:normAutofit/>
          </a:bodyPr>
          <a:lstStyle/>
          <a:p>
            <a:pPr>
              <a:lnSpc>
                <a:spcPct val="90000"/>
              </a:lnSpc>
            </a:pPr>
            <a:r>
              <a:rPr lang="en-US" dirty="0"/>
              <a:t>How to study the Bible </a:t>
            </a:r>
            <a:br>
              <a:rPr lang="en-US" dirty="0"/>
            </a:br>
            <a:endParaRPr lang="en-US" dirty="0"/>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47C2E12E-171D-4E7A-BD40-78CDBE82AC18}"/>
              </a:ext>
            </a:extLst>
          </p:cNvPr>
          <p:cNvGraphicFramePr>
            <a:graphicFrameLocks noGrp="1"/>
          </p:cNvGraphicFramePr>
          <p:nvPr>
            <p:ph idx="1"/>
            <p:extLst>
              <p:ext uri="{D42A27DB-BD31-4B8C-83A1-F6EECF244321}">
                <p14:modId xmlns:p14="http://schemas.microsoft.com/office/powerpoint/2010/main" val="232997552"/>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37775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67FE7-F23A-401B-BBB0-24DE68B4FBDD}"/>
              </a:ext>
            </a:extLst>
          </p:cNvPr>
          <p:cNvSpPr>
            <a:spLocks noGrp="1"/>
          </p:cNvSpPr>
          <p:nvPr>
            <p:ph type="title"/>
          </p:nvPr>
        </p:nvSpPr>
        <p:spPr>
          <a:xfrm>
            <a:off x="677334" y="1564943"/>
            <a:ext cx="8596668" cy="762000"/>
          </a:xfrm>
        </p:spPr>
        <p:txBody>
          <a:bodyPr/>
          <a:lstStyle/>
          <a:p>
            <a:r>
              <a:rPr lang="en-US" dirty="0"/>
              <a:t>Step 1: </a:t>
            </a:r>
          </a:p>
        </p:txBody>
      </p:sp>
      <p:sp>
        <p:nvSpPr>
          <p:cNvPr id="3" name="Content Placeholder 2">
            <a:extLst>
              <a:ext uri="{FF2B5EF4-FFF2-40B4-BE49-F238E27FC236}">
                <a16:creationId xmlns:a16="http://schemas.microsoft.com/office/drawing/2014/main" id="{72F2AF18-CEE6-4036-8C97-2664E0094FEC}"/>
              </a:ext>
            </a:extLst>
          </p:cNvPr>
          <p:cNvSpPr>
            <a:spLocks noGrp="1"/>
          </p:cNvSpPr>
          <p:nvPr>
            <p:ph idx="1"/>
          </p:nvPr>
        </p:nvSpPr>
        <p:spPr>
          <a:xfrm>
            <a:off x="677334" y="2767196"/>
            <a:ext cx="8596668" cy="3880773"/>
          </a:xfrm>
        </p:spPr>
        <p:txBody>
          <a:bodyPr>
            <a:noAutofit/>
          </a:bodyPr>
          <a:lstStyle/>
          <a:p>
            <a:pPr marL="0" marR="0" indent="0">
              <a:lnSpc>
                <a:spcPct val="120000"/>
              </a:lnSpc>
              <a:spcBef>
                <a:spcPts val="0"/>
              </a:spcBef>
              <a:buNone/>
            </a:pP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20000"/>
              </a:lnSpc>
              <a:spcBef>
                <a:spcPts val="0"/>
              </a:spcBef>
              <a:buNone/>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What is God saying or showing me.  </a:t>
            </a:r>
          </a:p>
          <a:p>
            <a:pPr marL="0" marR="0">
              <a:lnSpc>
                <a:spcPct val="120000"/>
              </a:lnSpc>
              <a:spcBef>
                <a:spcPts val="0"/>
              </a:spcBef>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His character/ nature </a:t>
            </a:r>
          </a:p>
          <a:p>
            <a:pPr marL="0" marR="0">
              <a:lnSpc>
                <a:spcPct val="120000"/>
              </a:lnSpc>
              <a:spcBef>
                <a:spcPts val="0"/>
              </a:spcBef>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E</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xample in the past- same, yesterday, today and forever</a:t>
            </a:r>
          </a:p>
          <a:p>
            <a:pPr marL="0" marR="0">
              <a:lnSpc>
                <a:spcPct val="120000"/>
              </a:lnSpc>
              <a:spcBef>
                <a:spcPts val="0"/>
              </a:spcBef>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P</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romises/reassurance</a:t>
            </a:r>
          </a:p>
        </p:txBody>
      </p:sp>
    </p:spTree>
    <p:extLst>
      <p:ext uri="{BB962C8B-B14F-4D97-AF65-F5344CB8AC3E}">
        <p14:creationId xmlns:p14="http://schemas.microsoft.com/office/powerpoint/2010/main" val="22304140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67FE7-F23A-401B-BBB0-24DE68B4FBDD}"/>
              </a:ext>
            </a:extLst>
          </p:cNvPr>
          <p:cNvSpPr>
            <a:spLocks noGrp="1"/>
          </p:cNvSpPr>
          <p:nvPr>
            <p:ph type="title"/>
          </p:nvPr>
        </p:nvSpPr>
        <p:spPr>
          <a:xfrm>
            <a:off x="677334" y="1592239"/>
            <a:ext cx="8596668" cy="762000"/>
          </a:xfrm>
        </p:spPr>
        <p:txBody>
          <a:bodyPr>
            <a:normAutofit/>
          </a:bodyPr>
          <a:lstStyle/>
          <a:p>
            <a:r>
              <a:rPr lang="en-US" dirty="0"/>
              <a:t>Step 2:</a:t>
            </a:r>
          </a:p>
        </p:txBody>
      </p:sp>
      <p:sp>
        <p:nvSpPr>
          <p:cNvPr id="3" name="Content Placeholder 2">
            <a:extLst>
              <a:ext uri="{FF2B5EF4-FFF2-40B4-BE49-F238E27FC236}">
                <a16:creationId xmlns:a16="http://schemas.microsoft.com/office/drawing/2014/main" id="{72F2AF18-CEE6-4036-8C97-2664E0094FEC}"/>
              </a:ext>
            </a:extLst>
          </p:cNvPr>
          <p:cNvSpPr>
            <a:spLocks noGrp="1"/>
          </p:cNvSpPr>
          <p:nvPr>
            <p:ph idx="1"/>
          </p:nvPr>
        </p:nvSpPr>
        <p:spPr>
          <a:xfrm>
            <a:off x="677334" y="2758862"/>
            <a:ext cx="8596668" cy="3880773"/>
          </a:xfrm>
        </p:spPr>
        <p:txBody>
          <a:bodyPr>
            <a:noAutofit/>
          </a:bodyPr>
          <a:lstStyle/>
          <a:p>
            <a:pPr marL="0" marR="0" indent="0">
              <a:lnSpc>
                <a:spcPct val="120000"/>
              </a:lnSpc>
              <a:spcBef>
                <a:spcPts val="0"/>
              </a:spcBef>
              <a:buNone/>
            </a:pPr>
            <a:endPar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20000"/>
              </a:lnSpc>
              <a:spcBef>
                <a:spcPts val="0"/>
              </a:spcBef>
              <a:buNone/>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W</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hat is the background? </a:t>
            </a:r>
          </a:p>
          <a:p>
            <a:pPr marL="0" marR="0">
              <a:lnSpc>
                <a:spcPct val="120000"/>
              </a:lnSpc>
              <a:spcBef>
                <a:spcPts val="0"/>
              </a:spcBef>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T</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 whom was this written? </a:t>
            </a:r>
          </a:p>
          <a:p>
            <a:pPr marL="0" marR="0">
              <a:lnSpc>
                <a:spcPct val="120000"/>
              </a:lnSpc>
              <a:spcBef>
                <a:spcPts val="0"/>
              </a:spcBef>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Time period</a:t>
            </a:r>
          </a:p>
          <a:p>
            <a:pPr marL="0" marR="0">
              <a:lnSpc>
                <a:spcPct val="120000"/>
              </a:lnSpc>
              <a:spcBef>
                <a:spcPts val="0"/>
              </a:spcBef>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C</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ulture </a:t>
            </a:r>
          </a:p>
          <a:p>
            <a:pPr marL="0" marR="0">
              <a:lnSpc>
                <a:spcPct val="120000"/>
              </a:lnSpc>
              <a:spcBef>
                <a:spcPts val="0"/>
              </a:spcBef>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P</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lace/setting (dry desert, ocean …)</a:t>
            </a:r>
          </a:p>
        </p:txBody>
      </p:sp>
    </p:spTree>
    <p:extLst>
      <p:ext uri="{BB962C8B-B14F-4D97-AF65-F5344CB8AC3E}">
        <p14:creationId xmlns:p14="http://schemas.microsoft.com/office/powerpoint/2010/main" val="14874552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67FE7-F23A-401B-BBB0-24DE68B4FBDD}"/>
              </a:ext>
            </a:extLst>
          </p:cNvPr>
          <p:cNvSpPr>
            <a:spLocks noGrp="1"/>
          </p:cNvSpPr>
          <p:nvPr>
            <p:ph type="title"/>
          </p:nvPr>
        </p:nvSpPr>
        <p:spPr>
          <a:xfrm>
            <a:off x="677334" y="1619534"/>
            <a:ext cx="8596668" cy="762000"/>
          </a:xfrm>
        </p:spPr>
        <p:txBody>
          <a:bodyPr>
            <a:normAutofit/>
          </a:bodyPr>
          <a:lstStyle/>
          <a:p>
            <a:r>
              <a:rPr lang="en-US" dirty="0"/>
              <a:t>Step 3: </a:t>
            </a:r>
          </a:p>
        </p:txBody>
      </p:sp>
      <p:sp>
        <p:nvSpPr>
          <p:cNvPr id="3" name="Content Placeholder 2">
            <a:extLst>
              <a:ext uri="{FF2B5EF4-FFF2-40B4-BE49-F238E27FC236}">
                <a16:creationId xmlns:a16="http://schemas.microsoft.com/office/drawing/2014/main" id="{72F2AF18-CEE6-4036-8C97-2664E0094FEC}"/>
              </a:ext>
            </a:extLst>
          </p:cNvPr>
          <p:cNvSpPr>
            <a:spLocks noGrp="1"/>
          </p:cNvSpPr>
          <p:nvPr>
            <p:ph idx="1"/>
          </p:nvPr>
        </p:nvSpPr>
        <p:spPr>
          <a:xfrm>
            <a:off x="677334" y="2767196"/>
            <a:ext cx="8596668" cy="3880773"/>
          </a:xfrm>
        </p:spPr>
        <p:txBody>
          <a:bodyPr>
            <a:noAutofit/>
          </a:bodyPr>
          <a:lstStyle/>
          <a:p>
            <a:pPr marL="0" marR="0" indent="0">
              <a:lnSpc>
                <a:spcPct val="120000"/>
              </a:lnSpc>
              <a:spcBef>
                <a:spcPts val="0"/>
              </a:spcBef>
              <a:buNone/>
            </a:pPr>
            <a:endPar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20000"/>
              </a:lnSpc>
              <a:spcBef>
                <a:spcPts val="0"/>
              </a:spcBef>
              <a:buNone/>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Why did the author write this?  </a:t>
            </a:r>
          </a:p>
          <a:p>
            <a:pPr marL="0" marR="0">
              <a:lnSpc>
                <a:spcPct val="120000"/>
              </a:lnSpc>
              <a:spcBef>
                <a:spcPts val="0"/>
              </a:spcBef>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Instruct/example 		</a:t>
            </a:r>
          </a:p>
          <a:p>
            <a:pPr marL="0" marR="0">
              <a:lnSpc>
                <a:spcPct val="120000"/>
              </a:lnSpc>
              <a:spcBef>
                <a:spcPts val="0"/>
              </a:spcBef>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E</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ncourage</a:t>
            </a:r>
          </a:p>
          <a:p>
            <a:pPr marL="0" marR="0">
              <a:lnSpc>
                <a:spcPct val="120000"/>
              </a:lnSpc>
              <a:spcBef>
                <a:spcPts val="0"/>
              </a:spcBef>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R</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emind	 </a:t>
            </a:r>
          </a:p>
          <a:p>
            <a:pPr marL="0" marR="0">
              <a:lnSpc>
                <a:spcPct val="120000"/>
              </a:lnSpc>
              <a:spcBef>
                <a:spcPts val="0"/>
              </a:spcBef>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A</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nswer a question – in the New Testament, some letters are written as answers to previously asked questions (we may not know what the questions was.)</a:t>
            </a:r>
          </a:p>
        </p:txBody>
      </p:sp>
    </p:spTree>
    <p:extLst>
      <p:ext uri="{BB962C8B-B14F-4D97-AF65-F5344CB8AC3E}">
        <p14:creationId xmlns:p14="http://schemas.microsoft.com/office/powerpoint/2010/main" val="3972698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67FE7-F23A-401B-BBB0-24DE68B4FBDD}"/>
              </a:ext>
            </a:extLst>
          </p:cNvPr>
          <p:cNvSpPr>
            <a:spLocks noGrp="1"/>
          </p:cNvSpPr>
          <p:nvPr>
            <p:ph type="title"/>
          </p:nvPr>
        </p:nvSpPr>
        <p:spPr>
          <a:xfrm>
            <a:off x="677334" y="1578591"/>
            <a:ext cx="8596668" cy="755176"/>
          </a:xfrm>
        </p:spPr>
        <p:txBody>
          <a:bodyPr/>
          <a:lstStyle/>
          <a:p>
            <a:r>
              <a:rPr lang="en-US" dirty="0"/>
              <a:t>Step 4: </a:t>
            </a:r>
          </a:p>
        </p:txBody>
      </p:sp>
      <p:sp>
        <p:nvSpPr>
          <p:cNvPr id="3" name="Content Placeholder 2">
            <a:extLst>
              <a:ext uri="{FF2B5EF4-FFF2-40B4-BE49-F238E27FC236}">
                <a16:creationId xmlns:a16="http://schemas.microsoft.com/office/drawing/2014/main" id="{72F2AF18-CEE6-4036-8C97-2664E0094FEC}"/>
              </a:ext>
            </a:extLst>
          </p:cNvPr>
          <p:cNvSpPr>
            <a:spLocks noGrp="1"/>
          </p:cNvSpPr>
          <p:nvPr>
            <p:ph idx="1"/>
          </p:nvPr>
        </p:nvSpPr>
        <p:spPr>
          <a:xfrm>
            <a:off x="677334" y="2747443"/>
            <a:ext cx="8596668" cy="3880773"/>
          </a:xfrm>
        </p:spPr>
        <p:txBody>
          <a:bodyPr>
            <a:noAutofit/>
          </a:bodyPr>
          <a:lstStyle/>
          <a:p>
            <a:pPr marL="0" marR="0" indent="0">
              <a:lnSpc>
                <a:spcPct val="120000"/>
              </a:lnSpc>
              <a:spcBef>
                <a:spcPts val="0"/>
              </a:spcBef>
              <a:buNone/>
            </a:pPr>
            <a:endPar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20000"/>
              </a:lnSpc>
              <a:spcBef>
                <a:spcPts val="0"/>
              </a:spcBef>
              <a:buNone/>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 respectful of the context.</a:t>
            </a:r>
          </a:p>
          <a:p>
            <a:pPr marL="0" marR="0">
              <a:lnSpc>
                <a:spcPct val="120000"/>
              </a:lnSpc>
              <a:spcBef>
                <a:spcPts val="0"/>
              </a:spcBef>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R</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ead the entire passage through.</a:t>
            </a:r>
          </a:p>
          <a:p>
            <a:pPr marL="0" marR="0">
              <a:lnSpc>
                <a:spcPct val="120000"/>
              </a:lnSpc>
              <a:spcBef>
                <a:spcPts val="0"/>
              </a:spcBef>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 not pick and choose scriptures to prove your point.</a:t>
            </a:r>
          </a:p>
          <a:p>
            <a:pPr marL="914400" marR="0">
              <a:lnSpc>
                <a:spcPct val="120000"/>
              </a:lnSpc>
              <a:spcBef>
                <a:spcPts val="0"/>
              </a:spcBef>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Never try and force scripture to prove your point.</a:t>
            </a:r>
          </a:p>
          <a:p>
            <a:pPr marL="914400" marR="0">
              <a:lnSpc>
                <a:spcPct val="120000"/>
              </a:lnSpc>
              <a:spcBef>
                <a:spcPts val="0"/>
              </a:spcBef>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Scripture stands on its own.</a:t>
            </a:r>
          </a:p>
          <a:p>
            <a:pPr marL="914400" marR="0">
              <a:lnSpc>
                <a:spcPct val="120000"/>
              </a:lnSpc>
              <a:spcBef>
                <a:spcPts val="0"/>
              </a:spcBef>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Read scripture through a biblical worldview, not your own</a:t>
            </a:r>
          </a:p>
          <a:p>
            <a:pPr marL="914400" marR="0">
              <a:lnSpc>
                <a:spcPct val="120000"/>
              </a:lnSpc>
              <a:spcBef>
                <a:spcPts val="0"/>
              </a:spcBef>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Some have latched onto one phrase </a:t>
            </a:r>
          </a:p>
          <a:p>
            <a:pPr marL="0" marR="0" indent="0">
              <a:lnSpc>
                <a:spcPct val="120000"/>
              </a:lnSpc>
              <a:spcBef>
                <a:spcPts val="0"/>
              </a:spcBef>
              <a:buNone/>
            </a:pP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223539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67FE7-F23A-401B-BBB0-24DE68B4FBDD}"/>
              </a:ext>
            </a:extLst>
          </p:cNvPr>
          <p:cNvSpPr>
            <a:spLocks noGrp="1"/>
          </p:cNvSpPr>
          <p:nvPr>
            <p:ph type="title"/>
          </p:nvPr>
        </p:nvSpPr>
        <p:spPr>
          <a:xfrm>
            <a:off x="677334" y="1666996"/>
            <a:ext cx="8596668" cy="796119"/>
          </a:xfrm>
        </p:spPr>
        <p:txBody>
          <a:bodyPr/>
          <a:lstStyle/>
          <a:p>
            <a:r>
              <a:rPr lang="en-US" dirty="0"/>
              <a:t>Step 5: </a:t>
            </a:r>
          </a:p>
        </p:txBody>
      </p:sp>
      <p:sp>
        <p:nvSpPr>
          <p:cNvPr id="3" name="Content Placeholder 2">
            <a:extLst>
              <a:ext uri="{FF2B5EF4-FFF2-40B4-BE49-F238E27FC236}">
                <a16:creationId xmlns:a16="http://schemas.microsoft.com/office/drawing/2014/main" id="{72F2AF18-CEE6-4036-8C97-2664E0094FEC}"/>
              </a:ext>
            </a:extLst>
          </p:cNvPr>
          <p:cNvSpPr>
            <a:spLocks noGrp="1"/>
          </p:cNvSpPr>
          <p:nvPr>
            <p:ph idx="1"/>
          </p:nvPr>
        </p:nvSpPr>
        <p:spPr>
          <a:xfrm>
            <a:off x="677334" y="2807043"/>
            <a:ext cx="8596668" cy="3230277"/>
          </a:xfrm>
        </p:spPr>
        <p:txBody>
          <a:bodyPr>
            <a:noAutofit/>
          </a:bodyPr>
          <a:lstStyle/>
          <a:p>
            <a:pPr marL="0" marR="0" indent="0">
              <a:lnSpc>
                <a:spcPct val="120000"/>
              </a:lnSpc>
              <a:spcBef>
                <a:spcPts val="0"/>
              </a:spcBef>
              <a:buNone/>
            </a:pPr>
            <a:endPar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20000"/>
              </a:lnSpc>
              <a:spcBef>
                <a:spcPts val="0"/>
              </a:spcBef>
              <a:buNone/>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Study</a:t>
            </a:r>
          </a:p>
          <a:p>
            <a:pPr marL="0" marR="0">
              <a:lnSpc>
                <a:spcPct val="120000"/>
              </a:lnSpc>
              <a:spcBef>
                <a:spcPts val="0"/>
              </a:spcBef>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Since God has inspired every word in scripture </a:t>
            </a:r>
          </a:p>
          <a:p>
            <a:pPr marL="0" marR="0">
              <a:lnSpc>
                <a:spcPct val="120000"/>
              </a:lnSpc>
              <a:spcBef>
                <a:spcPts val="0"/>
              </a:spcBef>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II Timothy </a:t>
            </a: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2:15  tells us to Study to show yourself approved unto God, a 	workman that does not need to be ashamed, rightly dividing the word of 	truth. </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20000"/>
              </a:lnSpc>
              <a:spcBef>
                <a:spcPts val="0"/>
              </a:spcBef>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W</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 </a:t>
            </a: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are commanded to study carefully</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20000"/>
              </a:lnSpc>
              <a:spcBef>
                <a:spcPts val="0"/>
              </a:spcBef>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The Bible does not contradict itself. </a:t>
            </a:r>
          </a:p>
          <a:p>
            <a:pPr marL="0" indent="0">
              <a:buNone/>
            </a:pPr>
            <a:endParaRPr lang="en-US" sz="2000" dirty="0">
              <a:solidFill>
                <a:schemeClr val="tx1"/>
              </a:solidFill>
            </a:endParaRPr>
          </a:p>
        </p:txBody>
      </p:sp>
    </p:spTree>
    <p:extLst>
      <p:ext uri="{BB962C8B-B14F-4D97-AF65-F5344CB8AC3E}">
        <p14:creationId xmlns:p14="http://schemas.microsoft.com/office/powerpoint/2010/main" val="1800376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67FE7-F23A-401B-BBB0-24DE68B4FBDD}"/>
              </a:ext>
            </a:extLst>
          </p:cNvPr>
          <p:cNvSpPr>
            <a:spLocks noGrp="1"/>
          </p:cNvSpPr>
          <p:nvPr>
            <p:ph type="title"/>
          </p:nvPr>
        </p:nvSpPr>
        <p:spPr>
          <a:xfrm>
            <a:off x="677334" y="609600"/>
            <a:ext cx="8596668" cy="1320800"/>
          </a:xfrm>
        </p:spPr>
        <p:txBody>
          <a:bodyPr anchor="t">
            <a:normAutofit/>
          </a:bodyPr>
          <a:lstStyle/>
          <a:p>
            <a:r>
              <a:rPr lang="en-US" dirty="0"/>
              <a:t>Let's get to know each other</a:t>
            </a:r>
          </a:p>
        </p:txBody>
      </p:sp>
      <p:pic>
        <p:nvPicPr>
          <p:cNvPr id="5" name="Graphic 4" descr="Globe with solid fill">
            <a:extLst>
              <a:ext uri="{FF2B5EF4-FFF2-40B4-BE49-F238E27FC236}">
                <a16:creationId xmlns:a16="http://schemas.microsoft.com/office/drawing/2014/main" id="{3C023A2D-8546-4C8D-ADE2-79FAC862A2E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7474" y="2159331"/>
            <a:ext cx="2915973" cy="2915973"/>
          </a:xfrm>
          <a:prstGeom prst="rect">
            <a:avLst/>
          </a:prstGeom>
        </p:spPr>
      </p:pic>
      <p:sp>
        <p:nvSpPr>
          <p:cNvPr id="3" name="Content Placeholder 2">
            <a:extLst>
              <a:ext uri="{FF2B5EF4-FFF2-40B4-BE49-F238E27FC236}">
                <a16:creationId xmlns:a16="http://schemas.microsoft.com/office/drawing/2014/main" id="{72F2AF18-CEE6-4036-8C97-2664E0094FEC}"/>
              </a:ext>
            </a:extLst>
          </p:cNvPr>
          <p:cNvSpPr>
            <a:spLocks noGrp="1"/>
          </p:cNvSpPr>
          <p:nvPr>
            <p:ph idx="1"/>
          </p:nvPr>
        </p:nvSpPr>
        <p:spPr>
          <a:xfrm>
            <a:off x="4063160" y="2160589"/>
            <a:ext cx="5207839" cy="3880773"/>
          </a:xfrm>
        </p:spPr>
        <p:txBody>
          <a:bodyPr>
            <a:normAutofit/>
          </a:bodyPr>
          <a:lstStyle/>
          <a:p>
            <a:pPr marL="0" indent="0">
              <a:buNone/>
            </a:pPr>
            <a:r>
              <a:rPr lang="en-US" sz="2000" dirty="0"/>
              <a:t>In about 1 minute tell us:</a:t>
            </a:r>
          </a:p>
          <a:p>
            <a:r>
              <a:rPr lang="en-US" sz="2000" dirty="0"/>
              <a:t>Name</a:t>
            </a:r>
          </a:p>
          <a:p>
            <a:r>
              <a:rPr lang="en-US" sz="2000" dirty="0"/>
              <a:t>Country</a:t>
            </a:r>
          </a:p>
          <a:p>
            <a:r>
              <a:rPr lang="en-US" sz="2000" dirty="0"/>
              <a:t>Favorite Bible verse</a:t>
            </a:r>
          </a:p>
          <a:p>
            <a:r>
              <a:rPr lang="en-US" sz="2000" dirty="0"/>
              <a:t>What church do you serve in/Position</a:t>
            </a:r>
          </a:p>
          <a:p>
            <a:r>
              <a:rPr lang="en-US" sz="2000" dirty="0"/>
              <a:t>Why are you going to school?/trimester</a:t>
            </a:r>
          </a:p>
          <a:p>
            <a:r>
              <a:rPr lang="en-US" sz="2000" dirty="0"/>
              <a:t>Favorite food</a:t>
            </a:r>
          </a:p>
        </p:txBody>
      </p:sp>
    </p:spTree>
    <p:extLst>
      <p:ext uri="{BB962C8B-B14F-4D97-AF65-F5344CB8AC3E}">
        <p14:creationId xmlns:p14="http://schemas.microsoft.com/office/powerpoint/2010/main" val="1670645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67FE7-F23A-401B-BBB0-24DE68B4FBDD}"/>
              </a:ext>
            </a:extLst>
          </p:cNvPr>
          <p:cNvSpPr>
            <a:spLocks noGrp="1"/>
          </p:cNvSpPr>
          <p:nvPr>
            <p:ph type="title"/>
          </p:nvPr>
        </p:nvSpPr>
        <p:spPr>
          <a:xfrm>
            <a:off x="677334" y="1742364"/>
            <a:ext cx="8596668" cy="1320800"/>
          </a:xfrm>
        </p:spPr>
        <p:txBody>
          <a:bodyPr/>
          <a:lstStyle/>
          <a:p>
            <a:r>
              <a:rPr lang="en-US" dirty="0"/>
              <a:t>Step 6:</a:t>
            </a:r>
          </a:p>
        </p:txBody>
      </p:sp>
      <p:sp>
        <p:nvSpPr>
          <p:cNvPr id="3" name="Content Placeholder 2">
            <a:extLst>
              <a:ext uri="{FF2B5EF4-FFF2-40B4-BE49-F238E27FC236}">
                <a16:creationId xmlns:a16="http://schemas.microsoft.com/office/drawing/2014/main" id="{72F2AF18-CEE6-4036-8C97-2664E0094FEC}"/>
              </a:ext>
            </a:extLst>
          </p:cNvPr>
          <p:cNvSpPr>
            <a:spLocks noGrp="1"/>
          </p:cNvSpPr>
          <p:nvPr>
            <p:ph idx="1"/>
          </p:nvPr>
        </p:nvSpPr>
        <p:spPr>
          <a:xfrm>
            <a:off x="677334" y="2864385"/>
            <a:ext cx="8596668" cy="3880773"/>
          </a:xfrm>
        </p:spPr>
        <p:txBody>
          <a:bodyPr>
            <a:noAutofit/>
          </a:bodyPr>
          <a:lstStyle/>
          <a:p>
            <a:pPr marL="0" marR="0" indent="0">
              <a:lnSpc>
                <a:spcPct val="120000"/>
              </a:lnSpc>
              <a:spcBef>
                <a:spcPts val="0"/>
              </a:spcBef>
              <a:buNone/>
            </a:pP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20000"/>
              </a:lnSpc>
              <a:spcBef>
                <a:spcPts val="0"/>
              </a:spcBef>
              <a:buNone/>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Apply</a:t>
            </a:r>
            <a:endPar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Bef>
                <a:spcPts val="0"/>
              </a:spcBef>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How should I apply this scripture practically to my own life?                 </a:t>
            </a:r>
          </a:p>
          <a:p>
            <a:pPr>
              <a:lnSpc>
                <a:spcPct val="120000"/>
              </a:lnSpc>
              <a:spcBef>
                <a:spcPts val="0"/>
              </a:spcBef>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Be able to discern and apply the difference between applying scripture to your own life, and studying in order to serve those God has given me to care for. </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solidFill>
                <a:schemeClr val="tx1"/>
              </a:solidFill>
            </a:endParaRPr>
          </a:p>
        </p:txBody>
      </p:sp>
    </p:spTree>
    <p:extLst>
      <p:ext uri="{BB962C8B-B14F-4D97-AF65-F5344CB8AC3E}">
        <p14:creationId xmlns:p14="http://schemas.microsoft.com/office/powerpoint/2010/main" val="2241337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8" name="Straight Connector 7">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9" name="Rectangle 18">
            <a:extLst>
              <a:ext uri="{FF2B5EF4-FFF2-40B4-BE49-F238E27FC236}">
                <a16:creationId xmlns:a16="http://schemas.microsoft.com/office/drawing/2014/main" id="{27577DEC-D9A5-404D-9789-702F4319B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CEEA9366-CEA8-4F23-B065-4337F0D836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9" name="Straight Connector 21">
              <a:extLst>
                <a:ext uri="{FF2B5EF4-FFF2-40B4-BE49-F238E27FC236}">
                  <a16:creationId xmlns:a16="http://schemas.microsoft.com/office/drawing/2014/main" id="{904A03D6-39B4-4278-9BE1-A07E024499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FBE459AF-3736-4886-82E0-9B5DA427B5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alpha val="80000"/>
                </a:schemeClr>
              </a:solidFill>
            </a:ln>
          </p:spPr>
          <p:style>
            <a:lnRef idx="2">
              <a:schemeClr val="accent1"/>
            </a:lnRef>
            <a:fillRef idx="0">
              <a:schemeClr val="accent1"/>
            </a:fillRef>
            <a:effectRef idx="1">
              <a:schemeClr val="accent1"/>
            </a:effectRef>
            <a:fontRef idx="minor">
              <a:schemeClr val="tx1"/>
            </a:fontRef>
          </p:style>
        </p:cxnSp>
        <p:sp>
          <p:nvSpPr>
            <p:cNvPr id="40" name="Rectangle 23">
              <a:extLst>
                <a:ext uri="{FF2B5EF4-FFF2-40B4-BE49-F238E27FC236}">
                  <a16:creationId xmlns:a16="http://schemas.microsoft.com/office/drawing/2014/main" id="{4B6B88EF-180C-4E39-8A3F-A52E87110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5">
              <a:extLst>
                <a:ext uri="{FF2B5EF4-FFF2-40B4-BE49-F238E27FC236}">
                  <a16:creationId xmlns:a16="http://schemas.microsoft.com/office/drawing/2014/main" id="{52DFAACF-64D0-4621-8FF4-E2F03C3E8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Isosceles Triangle 25">
              <a:extLst>
                <a:ext uri="{FF2B5EF4-FFF2-40B4-BE49-F238E27FC236}">
                  <a16:creationId xmlns:a16="http://schemas.microsoft.com/office/drawing/2014/main" id="{36611FF0-65B3-49DB-97C6-1B72AAD0FB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7">
              <a:extLst>
                <a:ext uri="{FF2B5EF4-FFF2-40B4-BE49-F238E27FC236}">
                  <a16:creationId xmlns:a16="http://schemas.microsoft.com/office/drawing/2014/main" id="{0F7407FE-86B1-4890-9D80-9406FBF29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 name="Rectangle 29">
              <a:extLst>
                <a:ext uri="{FF2B5EF4-FFF2-40B4-BE49-F238E27FC236}">
                  <a16:creationId xmlns:a16="http://schemas.microsoft.com/office/drawing/2014/main" id="{EBD42D5B-8F87-45B3-98B3-C66944F92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F5E04699-59E1-4468-9E7C-83070EEB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 name="Isosceles Triangle 29">
              <a:extLst>
                <a:ext uri="{FF2B5EF4-FFF2-40B4-BE49-F238E27FC236}">
                  <a16:creationId xmlns:a16="http://schemas.microsoft.com/office/drawing/2014/main" id="{F2AE8F13-9A52-4D7F-9637-321EA7CF3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ABDC3395-D723-400F-A191-B74BA12B0F24}"/>
              </a:ext>
            </a:extLst>
          </p:cNvPr>
          <p:cNvSpPr>
            <a:spLocks noGrp="1"/>
          </p:cNvSpPr>
          <p:nvPr>
            <p:ph type="title"/>
          </p:nvPr>
        </p:nvSpPr>
        <p:spPr>
          <a:xfrm>
            <a:off x="1429253" y="1778464"/>
            <a:ext cx="6667281" cy="1646302"/>
          </a:xfrm>
        </p:spPr>
        <p:txBody>
          <a:bodyPr vert="horz" lIns="91440" tIns="45720" rIns="91440" bIns="45720" rtlCol="0" anchor="b">
            <a:normAutofit/>
          </a:bodyPr>
          <a:lstStyle/>
          <a:p>
            <a:pPr algn="r"/>
            <a:r>
              <a:rPr lang="en-US" sz="5400" b="1" dirty="0"/>
              <a:t>The Pentateuch</a:t>
            </a:r>
          </a:p>
        </p:txBody>
      </p:sp>
    </p:spTree>
    <p:extLst>
      <p:ext uri="{BB962C8B-B14F-4D97-AF65-F5344CB8AC3E}">
        <p14:creationId xmlns:p14="http://schemas.microsoft.com/office/powerpoint/2010/main" val="637252448"/>
      </p:ext>
    </p:extLst>
  </p:cSld>
  <p:clrMapOvr>
    <a:overrideClrMapping bg1="dk1" tx1="lt1" bg2="dk2" tx2="lt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67FE7-F23A-401B-BBB0-24DE68B4FBDD}"/>
              </a:ext>
            </a:extLst>
          </p:cNvPr>
          <p:cNvSpPr>
            <a:spLocks noGrp="1"/>
          </p:cNvSpPr>
          <p:nvPr>
            <p:ph type="title"/>
          </p:nvPr>
        </p:nvSpPr>
        <p:spPr>
          <a:xfrm>
            <a:off x="677334" y="1097447"/>
            <a:ext cx="8596668" cy="930442"/>
          </a:xfrm>
        </p:spPr>
        <p:txBody>
          <a:bodyPr>
            <a:normAutofit fontScale="90000"/>
          </a:bodyPr>
          <a:lstStyle/>
          <a:p>
            <a:r>
              <a:rPr lang="en-US" dirty="0"/>
              <a:t>The Pentateuch</a:t>
            </a:r>
            <a:br>
              <a:rPr lang="en-US" dirty="0"/>
            </a:br>
            <a:endParaRPr lang="en-US" dirty="0"/>
          </a:p>
        </p:txBody>
      </p:sp>
      <p:sp>
        <p:nvSpPr>
          <p:cNvPr id="3" name="Content Placeholder 2">
            <a:extLst>
              <a:ext uri="{FF2B5EF4-FFF2-40B4-BE49-F238E27FC236}">
                <a16:creationId xmlns:a16="http://schemas.microsoft.com/office/drawing/2014/main" id="{72F2AF18-CEE6-4036-8C97-2664E0094FEC}"/>
              </a:ext>
            </a:extLst>
          </p:cNvPr>
          <p:cNvSpPr>
            <a:spLocks noGrp="1"/>
          </p:cNvSpPr>
          <p:nvPr>
            <p:ph idx="1"/>
          </p:nvPr>
        </p:nvSpPr>
        <p:spPr>
          <a:xfrm>
            <a:off x="677334" y="2284624"/>
            <a:ext cx="9320908" cy="3010708"/>
          </a:xfrm>
        </p:spPr>
        <p:txBody>
          <a:bodyPr>
            <a:noAutofit/>
          </a:bodyPr>
          <a:lstStyle/>
          <a:p>
            <a:pPr marL="0" marR="0" indent="0">
              <a:lnSpc>
                <a:spcPct val="107000"/>
              </a:lnSpc>
              <a:spcBef>
                <a:spcPts val="0"/>
              </a:spcBef>
              <a:spcAft>
                <a:spcPts val="800"/>
              </a:spcAft>
              <a:buNone/>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First 5 books of the Bible</a:t>
            </a:r>
          </a:p>
          <a:p>
            <a:pPr marL="0" marR="0">
              <a:lnSpc>
                <a:spcPct val="107000"/>
              </a:lnSpc>
              <a:spcBef>
                <a:spcPts val="0"/>
              </a:spcBef>
              <a:spcAft>
                <a:spcPts val="800"/>
              </a:spcAft>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Genesis</a:t>
            </a:r>
          </a:p>
          <a:p>
            <a:pPr marL="0" marR="0">
              <a:lnSpc>
                <a:spcPct val="107000"/>
              </a:lnSpc>
              <a:spcBef>
                <a:spcPts val="0"/>
              </a:spcBef>
              <a:spcAft>
                <a:spcPts val="800"/>
              </a:spcAft>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E</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xodus </a:t>
            </a:r>
            <a:endPar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Leviticus </a:t>
            </a:r>
          </a:p>
          <a:p>
            <a:pPr marL="0" marR="0">
              <a:lnSpc>
                <a:spcPct val="107000"/>
              </a:lnSpc>
              <a:spcBef>
                <a:spcPts val="0"/>
              </a:spcBef>
              <a:spcAft>
                <a:spcPts val="800"/>
              </a:spcAft>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N</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umbers </a:t>
            </a:r>
            <a:endPar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Deuteronomy </a:t>
            </a:r>
          </a:p>
        </p:txBody>
      </p:sp>
    </p:spTree>
    <p:extLst>
      <p:ext uri="{BB962C8B-B14F-4D97-AF65-F5344CB8AC3E}">
        <p14:creationId xmlns:p14="http://schemas.microsoft.com/office/powerpoint/2010/main" val="37350481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0A7F5-B820-46D5-B711-C8D0430F9D48}"/>
              </a:ext>
            </a:extLst>
          </p:cNvPr>
          <p:cNvSpPr>
            <a:spLocks noGrp="1"/>
          </p:cNvSpPr>
          <p:nvPr>
            <p:ph type="title"/>
          </p:nvPr>
        </p:nvSpPr>
        <p:spPr>
          <a:xfrm>
            <a:off x="4974337" y="1265314"/>
            <a:ext cx="4299666" cy="3249131"/>
          </a:xfrm>
        </p:spPr>
        <p:txBody>
          <a:bodyPr vert="horz" lIns="91440" tIns="45720" rIns="91440" bIns="45720" rtlCol="0" anchor="b">
            <a:normAutofit/>
          </a:bodyPr>
          <a:lstStyle/>
          <a:p>
            <a:r>
              <a:rPr lang="en-US" sz="5400" dirty="0"/>
              <a:t>10</a:t>
            </a:r>
            <a:r>
              <a:rPr lang="en-US" sz="5400" kern="1200" dirty="0">
                <a:solidFill>
                  <a:schemeClr val="accent1"/>
                </a:solidFill>
                <a:latin typeface="+mj-lt"/>
                <a:ea typeface="+mj-ea"/>
                <a:cs typeface="+mj-cs"/>
              </a:rPr>
              <a:t> Minute </a:t>
            </a:r>
            <a:r>
              <a:rPr lang="en-US" sz="5400" b="1" kern="1200" dirty="0">
                <a:solidFill>
                  <a:schemeClr val="accent1"/>
                </a:solidFill>
                <a:latin typeface="+mj-lt"/>
                <a:ea typeface="+mj-ea"/>
                <a:cs typeface="+mj-cs"/>
              </a:rPr>
              <a:t>Break</a:t>
            </a:r>
            <a:endParaRPr lang="en-US" sz="5400" kern="1200" dirty="0">
              <a:solidFill>
                <a:schemeClr val="accent1"/>
              </a:solidFill>
              <a:latin typeface="+mj-lt"/>
              <a:ea typeface="+mj-ea"/>
              <a:cs typeface="+mj-cs"/>
            </a:endParaRPr>
          </a:p>
        </p:txBody>
      </p:sp>
      <p:pic>
        <p:nvPicPr>
          <p:cNvPr id="6" name="Graphic 5" descr="Tea">
            <a:extLst>
              <a:ext uri="{FF2B5EF4-FFF2-40B4-BE49-F238E27FC236}">
                <a16:creationId xmlns:a16="http://schemas.microsoft.com/office/drawing/2014/main" id="{EB52BDA6-0749-4329-A0CB-335414FABF6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8604" y="1550139"/>
            <a:ext cx="3765692" cy="3765692"/>
          </a:xfrm>
          <a:prstGeom prst="rect">
            <a:avLst/>
          </a:prstGeom>
        </p:spPr>
      </p:pic>
    </p:spTree>
    <p:extLst>
      <p:ext uri="{BB962C8B-B14F-4D97-AF65-F5344CB8AC3E}">
        <p14:creationId xmlns:p14="http://schemas.microsoft.com/office/powerpoint/2010/main" val="42506341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9B44BEB4-22CF-13E2-AAF1-DFE6317FACCC}"/>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62015B-A785-1059-41FF-EF3B7B89F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8FE65F8-FDB9-0336-A299-E8C5AD27558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E5592BCE-64C7-840F-E694-67ACE25BC94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0DC51CF9-1B0F-74F1-5C0D-4045C83E669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46DF93B9-EC45-25A1-0A5D-6DAEA79B53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572BC4DD-C648-3732-5C6D-04CF5AE8F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22527AE4-C305-26C2-9237-004D05D706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743524BE-6A35-38BB-C87C-7E90EE3153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FF322A34-9C44-10AB-B538-C6A0C2846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55908375-EAE8-B186-C362-06A16795B3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42195B83-B84D-0F5D-AD9C-F41412CDE6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7C4A08C7-6049-153D-4D29-2251F1DAB6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5574A4D0-633B-55AA-75EA-CCD3CA694131}"/>
              </a:ext>
            </a:extLst>
          </p:cNvPr>
          <p:cNvSpPr>
            <a:spLocks noGrp="1"/>
          </p:cNvSpPr>
          <p:nvPr>
            <p:ph type="title"/>
          </p:nvPr>
        </p:nvSpPr>
        <p:spPr>
          <a:xfrm>
            <a:off x="448732" y="190500"/>
            <a:ext cx="8941119" cy="1000125"/>
          </a:xfrm>
        </p:spPr>
        <p:txBody>
          <a:bodyPr>
            <a:normAutofit/>
          </a:bodyPr>
          <a:lstStyle/>
          <a:p>
            <a:r>
              <a:rPr lang="en-US" dirty="0"/>
              <a:t>							Genesis</a:t>
            </a:r>
          </a:p>
        </p:txBody>
      </p:sp>
      <p:sp>
        <p:nvSpPr>
          <p:cNvPr id="3" name="Content Placeholder 2">
            <a:extLst>
              <a:ext uri="{FF2B5EF4-FFF2-40B4-BE49-F238E27FC236}">
                <a16:creationId xmlns:a16="http://schemas.microsoft.com/office/drawing/2014/main" id="{89BC9626-6544-636A-2E8A-ED6B41FEE424}"/>
              </a:ext>
            </a:extLst>
          </p:cNvPr>
          <p:cNvSpPr>
            <a:spLocks noGrp="1"/>
          </p:cNvSpPr>
          <p:nvPr>
            <p:ph idx="1"/>
          </p:nvPr>
        </p:nvSpPr>
        <p:spPr>
          <a:xfrm>
            <a:off x="485245" y="1282171"/>
            <a:ext cx="8788757" cy="4759191"/>
          </a:xfrm>
        </p:spPr>
        <p:txBody>
          <a:bodyPr>
            <a:normAutofit fontScale="92500" lnSpcReduction="20000"/>
          </a:bodyPr>
          <a:lstStyle/>
          <a:p>
            <a:pPr marL="0" marR="0" indent="0">
              <a:spcBef>
                <a:spcPts val="0"/>
              </a:spcBef>
              <a:spcAft>
                <a:spcPts val="800"/>
              </a:spcAft>
              <a:buNone/>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t>Author: Moses</a:t>
            </a:r>
          </a:p>
          <a:p>
            <a:pPr marL="0" indent="0">
              <a:buNone/>
            </a:pPr>
            <a:endParaRPr lang="en-US" sz="2000" dirty="0"/>
          </a:p>
          <a:p>
            <a:r>
              <a:rPr lang="en-US" sz="2000" dirty="0"/>
              <a:t>Recipients: Israelites</a:t>
            </a:r>
          </a:p>
          <a:p>
            <a:endParaRPr lang="en-US" sz="2000" dirty="0"/>
          </a:p>
          <a:p>
            <a:r>
              <a:rPr lang="en-US" sz="2000" dirty="0"/>
              <a:t>Date: 1445 BC</a:t>
            </a:r>
          </a:p>
          <a:p>
            <a:endParaRPr lang="en-US" sz="2000" dirty="0"/>
          </a:p>
          <a:p>
            <a:r>
              <a:rPr lang="en-US" sz="2000" dirty="0"/>
              <a:t>Key word: Create   (Hebrew Hb, bara)</a:t>
            </a:r>
          </a:p>
          <a:p>
            <a:endParaRPr lang="en-US" sz="2000" dirty="0"/>
          </a:p>
          <a:p>
            <a:r>
              <a:rPr lang="en-US" sz="2000" dirty="0"/>
              <a:t>Key verse: “In the beginning God created the heaven and the earth” (1:1)</a:t>
            </a:r>
          </a:p>
          <a:p>
            <a:pPr marL="0" indent="0">
              <a:buNone/>
            </a:pPr>
            <a:endParaRPr lang="en-US" sz="2000" dirty="0"/>
          </a:p>
          <a:p>
            <a:r>
              <a:rPr lang="en-US" sz="2000" dirty="0"/>
              <a:t>The Hebrew Bible titles this first book </a:t>
            </a:r>
            <a:r>
              <a:rPr lang="en-US" sz="2000" dirty="0" err="1"/>
              <a:t>bereshith</a:t>
            </a:r>
            <a:r>
              <a:rPr lang="en-US" sz="2000" dirty="0"/>
              <a:t> (“in the beginning”) </a:t>
            </a:r>
          </a:p>
          <a:p>
            <a:pPr marL="0" indent="0">
              <a:buNone/>
            </a:pPr>
            <a:r>
              <a:rPr lang="en-US" sz="2000" dirty="0"/>
              <a:t>	the first word in the Hebrew text</a:t>
            </a:r>
          </a:p>
        </p:txBody>
      </p:sp>
    </p:spTree>
    <p:extLst>
      <p:ext uri="{BB962C8B-B14F-4D97-AF65-F5344CB8AC3E}">
        <p14:creationId xmlns:p14="http://schemas.microsoft.com/office/powerpoint/2010/main" val="306220593"/>
      </p:ext>
    </p:extLst>
  </p:cSld>
  <p:clrMapOvr>
    <a:overrideClrMapping bg1="dk1" tx1="lt1" bg2="dk2" tx2="lt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85FE17A4-3335-11FC-B5BA-01F0AB2C8C4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17B776-C645-49DC-4D62-D442E0BC3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25F3C67-0517-F458-DF20-75FDE164DE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4BD495EA-2A70-D6C8-8FCA-3119D42541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8EDFA78F-D209-788E-DD77-FEC1E749D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1AD954A4-EFC4-7E4B-22A0-65FE51C5B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8A9428A8-F1D8-3649-CA83-698107E35B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1B63717D-82D3-72B6-F7EA-FC91DF08D3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628F5E19-3FEA-A388-EB0E-770E9DD68B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5CAF854C-E162-71D0-D1A3-0D56C36AB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7C28A2C8-828F-BFA1-E1A2-667546721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1DB99101-5DBB-72C4-A15E-25A70BA0F8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4649B88A-A1D5-1522-C995-D2D7D2BB96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C9C2B4B1-8ED7-2A9B-3685-425035E042BF}"/>
              </a:ext>
            </a:extLst>
          </p:cNvPr>
          <p:cNvSpPr>
            <a:spLocks noGrp="1"/>
          </p:cNvSpPr>
          <p:nvPr>
            <p:ph type="title"/>
          </p:nvPr>
        </p:nvSpPr>
        <p:spPr>
          <a:xfrm>
            <a:off x="677334" y="609600"/>
            <a:ext cx="8596668" cy="1320800"/>
          </a:xfrm>
        </p:spPr>
        <p:txBody>
          <a:bodyPr>
            <a:normAutofit/>
          </a:bodyPr>
          <a:lstStyle/>
          <a:p>
            <a:r>
              <a:rPr lang="en-US" dirty="0"/>
              <a:t>							Genesis</a:t>
            </a:r>
          </a:p>
        </p:txBody>
      </p:sp>
      <p:sp>
        <p:nvSpPr>
          <p:cNvPr id="3" name="Content Placeholder 2">
            <a:extLst>
              <a:ext uri="{FF2B5EF4-FFF2-40B4-BE49-F238E27FC236}">
                <a16:creationId xmlns:a16="http://schemas.microsoft.com/office/drawing/2014/main" id="{41ADA656-DF25-4FC7-7F35-E92346FBFA07}"/>
              </a:ext>
            </a:extLst>
          </p:cNvPr>
          <p:cNvSpPr>
            <a:spLocks noGrp="1"/>
          </p:cNvSpPr>
          <p:nvPr>
            <p:ph idx="1"/>
          </p:nvPr>
        </p:nvSpPr>
        <p:spPr>
          <a:xfrm>
            <a:off x="677334" y="2160589"/>
            <a:ext cx="8596668" cy="3880773"/>
          </a:xfrm>
        </p:spPr>
        <p:txBody>
          <a:bodyPr>
            <a:normAutofit/>
          </a:bodyPr>
          <a:lstStyle/>
          <a:p>
            <a:pPr marL="0" marR="0" indent="0">
              <a:spcBef>
                <a:spcPts val="0"/>
              </a:spcBef>
              <a:spcAft>
                <a:spcPts val="8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Gives us a picture of God who he is, his character and his Power</a:t>
            </a:r>
          </a:p>
          <a:p>
            <a:pPr marL="0" marR="0" indent="0">
              <a:spcBef>
                <a:spcPts val="0"/>
              </a:spcBef>
              <a:spcAft>
                <a:spcPts val="8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Lays the founda</a:t>
            </a:r>
            <a:r>
              <a:rPr lang="en-US" sz="2000" dirty="0">
                <a:latin typeface="Calibri" panose="020F0502020204030204" pitchFamily="34" charset="0"/>
                <a:ea typeface="Calibri" panose="020F0502020204030204" pitchFamily="34" charset="0"/>
                <a:cs typeface="Times New Roman" panose="02020603050405020304" pitchFamily="18" charset="0"/>
              </a:rPr>
              <a:t>tion for all the biblical theology throughout the entire Old and New Testament</a:t>
            </a:r>
          </a:p>
          <a:p>
            <a:pPr marL="0" marR="0" indent="0">
              <a:spcBef>
                <a:spcPts val="0"/>
              </a:spcBef>
              <a:spcAft>
                <a:spcPts val="800"/>
              </a:spcAft>
              <a:buNone/>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800"/>
              </a:spcAft>
              <a:buNone/>
            </a:pPr>
            <a:r>
              <a:rPr lang="en-US" sz="2000" dirty="0">
                <a:latin typeface="Calibri" panose="020F0502020204030204" pitchFamily="34" charset="0"/>
                <a:ea typeface="Calibri" panose="020F0502020204030204" pitchFamily="34" charset="0"/>
                <a:cs typeface="Times New Roman" panose="02020603050405020304" pitchFamily="18" charset="0"/>
              </a:rPr>
              <a:t>Foundational for all the promises to those who believe in Him today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000" dirty="0"/>
          </a:p>
        </p:txBody>
      </p:sp>
    </p:spTree>
    <p:extLst>
      <p:ext uri="{BB962C8B-B14F-4D97-AF65-F5344CB8AC3E}">
        <p14:creationId xmlns:p14="http://schemas.microsoft.com/office/powerpoint/2010/main" val="1370444613"/>
      </p:ext>
    </p:extLst>
  </p:cSld>
  <p:clrMapOvr>
    <a:overrideClrMapping bg1="dk1" tx1="lt1" bg2="dk2" tx2="lt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40463F76-EA72-6DFD-9B50-490CC343DD8C}"/>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F638CFA-9278-3676-DA90-4F29669C2C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658CDDF-52EE-BB7F-B1C4-C2914BC039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1188FE0F-38C7-6E77-DFC1-25D725B2C3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74799040-54BE-EDA3-E156-36E9204BC7F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C307440-55EB-C798-98A5-DD9EAF033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53C6E9C8-87B1-1CD9-AFC2-276C9AD8EF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A5CC2ECC-F5B5-53B2-C9F1-1184BF3B77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0993AE8E-6F51-DCCA-0860-B7D6DAB714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D8521CAF-07A8-4F38-6A8C-C404A8B460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338D0DB7-986B-3EE0-5B1E-15EF46A889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171EF0F9-92E8-77DC-56D8-EA869CB9AE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83B9184A-FA6E-46A4-FDFC-A15D6C7CA1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C238411B-9A1C-13EC-329E-2843D1F479B9}"/>
              </a:ext>
            </a:extLst>
          </p:cNvPr>
          <p:cNvSpPr>
            <a:spLocks noGrp="1"/>
          </p:cNvSpPr>
          <p:nvPr>
            <p:ph type="title"/>
          </p:nvPr>
        </p:nvSpPr>
        <p:spPr>
          <a:xfrm>
            <a:off x="677334" y="609600"/>
            <a:ext cx="8596668" cy="1320800"/>
          </a:xfrm>
        </p:spPr>
        <p:txBody>
          <a:bodyPr>
            <a:normAutofit/>
          </a:bodyPr>
          <a:lstStyle/>
          <a:p>
            <a:r>
              <a:rPr lang="en-US" dirty="0"/>
              <a:t>Foundation for Biblical Worldview </a:t>
            </a:r>
          </a:p>
        </p:txBody>
      </p:sp>
      <p:sp>
        <p:nvSpPr>
          <p:cNvPr id="3" name="Content Placeholder 2">
            <a:extLst>
              <a:ext uri="{FF2B5EF4-FFF2-40B4-BE49-F238E27FC236}">
                <a16:creationId xmlns:a16="http://schemas.microsoft.com/office/drawing/2014/main" id="{B6B7FEE1-A419-ED25-81EB-F5D437059AF7}"/>
              </a:ext>
            </a:extLst>
          </p:cNvPr>
          <p:cNvSpPr>
            <a:spLocks noGrp="1"/>
          </p:cNvSpPr>
          <p:nvPr>
            <p:ph idx="1"/>
          </p:nvPr>
        </p:nvSpPr>
        <p:spPr>
          <a:xfrm>
            <a:off x="757250" y="1647825"/>
            <a:ext cx="8421051" cy="5210175"/>
          </a:xfrm>
        </p:spPr>
        <p:txBody>
          <a:bodyPr>
            <a:normAutofit fontScale="32500" lnSpcReduction="20000"/>
          </a:bodyPr>
          <a:lstStyle/>
          <a:p>
            <a:pPr marL="0" marR="0" indent="0">
              <a:spcBef>
                <a:spcPts val="0"/>
              </a:spcBef>
              <a:spcAft>
                <a:spcPts val="800"/>
              </a:spcAft>
              <a:buNone/>
            </a:pPr>
            <a:r>
              <a:rPr lang="en-US" sz="6200" dirty="0">
                <a:latin typeface="Calibri" panose="020F0502020204030204" pitchFamily="34" charset="0"/>
                <a:ea typeface="Calibri" panose="020F0502020204030204" pitchFamily="34" charset="0"/>
                <a:cs typeface="Times New Roman" panose="02020603050405020304" pitchFamily="18" charset="0"/>
              </a:rPr>
              <a:t>T</a:t>
            </a:r>
            <a:r>
              <a:rPr lang="en-US" sz="6200" dirty="0">
                <a:effectLst/>
                <a:latin typeface="Calibri" panose="020F0502020204030204" pitchFamily="34" charset="0"/>
                <a:ea typeface="Calibri" panose="020F0502020204030204" pitchFamily="34" charset="0"/>
                <a:cs typeface="Times New Roman" panose="02020603050405020304" pitchFamily="18" charset="0"/>
              </a:rPr>
              <a:t>he early chapters of Genesis lay a foundation for the biblical worldview</a:t>
            </a:r>
          </a:p>
          <a:p>
            <a:pPr marL="0" marR="0" indent="0">
              <a:spcBef>
                <a:spcPts val="0"/>
              </a:spcBef>
              <a:spcAft>
                <a:spcPts val="800"/>
              </a:spcAft>
              <a:buNone/>
            </a:pPr>
            <a:endParaRPr lang="en-US" sz="62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800"/>
              </a:spcAft>
            </a:pPr>
            <a:r>
              <a:rPr lang="en-US" sz="6200" dirty="0">
                <a:effectLst/>
                <a:latin typeface="Calibri" panose="020F0502020204030204" pitchFamily="34" charset="0"/>
                <a:ea typeface="Calibri" panose="020F0502020204030204" pitchFamily="34" charset="0"/>
                <a:cs typeface="Times New Roman" panose="02020603050405020304" pitchFamily="18" charset="0"/>
              </a:rPr>
              <a:t>God is all powerful and all knowing – He has no equal</a:t>
            </a:r>
          </a:p>
          <a:p>
            <a:pPr>
              <a:spcBef>
                <a:spcPts val="0"/>
              </a:spcBef>
              <a:spcAft>
                <a:spcPts val="800"/>
              </a:spcAft>
            </a:pPr>
            <a:r>
              <a:rPr lang="en-US" sz="6200" dirty="0">
                <a:effectLst/>
                <a:latin typeface="Calibri" panose="020F0502020204030204" pitchFamily="34" charset="0"/>
                <a:ea typeface="Calibri" panose="020F0502020204030204" pitchFamily="34" charset="0"/>
                <a:cs typeface="Times New Roman" panose="02020603050405020304" pitchFamily="18" charset="0"/>
              </a:rPr>
              <a:t>God is loving, kind and just</a:t>
            </a:r>
          </a:p>
          <a:p>
            <a:pPr>
              <a:spcBef>
                <a:spcPts val="0"/>
              </a:spcBef>
              <a:spcAft>
                <a:spcPts val="800"/>
              </a:spcAft>
            </a:pPr>
            <a:r>
              <a:rPr lang="en-US" sz="6200" dirty="0">
                <a:effectLst/>
                <a:latin typeface="Calibri" panose="020F0502020204030204" pitchFamily="34" charset="0"/>
                <a:ea typeface="Calibri" panose="020F0502020204030204" pitchFamily="34" charset="0"/>
                <a:cs typeface="Times New Roman" panose="02020603050405020304" pitchFamily="18" charset="0"/>
              </a:rPr>
              <a:t>God can be approached and personally known</a:t>
            </a:r>
          </a:p>
          <a:p>
            <a:pPr>
              <a:spcBef>
                <a:spcPts val="0"/>
              </a:spcBef>
              <a:spcAft>
                <a:spcPts val="800"/>
              </a:spcAft>
            </a:pPr>
            <a:r>
              <a:rPr lang="en-US" sz="6200" dirty="0">
                <a:effectLst/>
                <a:latin typeface="Calibri" panose="020F0502020204030204" pitchFamily="34" charset="0"/>
                <a:ea typeface="Calibri" panose="020F0502020204030204" pitchFamily="34" charset="0"/>
                <a:cs typeface="Times New Roman" panose="02020603050405020304" pitchFamily="18" charset="0"/>
              </a:rPr>
              <a:t>God is </a:t>
            </a:r>
            <a:r>
              <a:rPr lang="en-US" sz="6200" dirty="0">
                <a:latin typeface="Calibri" panose="020F0502020204030204" pitchFamily="34" charset="0"/>
                <a:ea typeface="Calibri" panose="020F0502020204030204" pitchFamily="34" charset="0"/>
                <a:cs typeface="Times New Roman" panose="02020603050405020304" pitchFamily="18" charset="0"/>
              </a:rPr>
              <a:t>eternal</a:t>
            </a:r>
          </a:p>
          <a:p>
            <a:pPr marL="0" marR="0" indent="0">
              <a:spcBef>
                <a:spcPts val="0"/>
              </a:spcBef>
              <a:spcAft>
                <a:spcPts val="800"/>
              </a:spcAft>
              <a:buNone/>
            </a:pPr>
            <a:endParaRPr lang="en-US" sz="6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6200" dirty="0">
                <a:effectLst/>
                <a:latin typeface="Calibri" panose="020F0502020204030204" pitchFamily="34" charset="0"/>
                <a:ea typeface="Calibri" panose="020F0502020204030204" pitchFamily="34" charset="0"/>
                <a:cs typeface="Times New Roman" panose="02020603050405020304" pitchFamily="18" charset="0"/>
              </a:rPr>
              <a:t>The world is God’s creation </a:t>
            </a:r>
          </a:p>
          <a:p>
            <a:pPr marL="0" marR="0">
              <a:spcBef>
                <a:spcPts val="0"/>
              </a:spcBef>
              <a:spcAft>
                <a:spcPts val="800"/>
              </a:spcAft>
            </a:pPr>
            <a:r>
              <a:rPr lang="en-US" sz="6200" dirty="0">
                <a:latin typeface="Calibri" panose="020F0502020204030204" pitchFamily="34" charset="0"/>
                <a:ea typeface="Calibri" panose="020F0502020204030204" pitchFamily="34" charset="0"/>
                <a:cs typeface="Times New Roman" panose="02020603050405020304" pitchFamily="18" charset="0"/>
              </a:rPr>
              <a:t>H</a:t>
            </a:r>
            <a:r>
              <a:rPr lang="en-US" sz="6200" dirty="0">
                <a:effectLst/>
                <a:latin typeface="Calibri" panose="020F0502020204030204" pitchFamily="34" charset="0"/>
                <a:ea typeface="Calibri" panose="020F0502020204030204" pitchFamily="34" charset="0"/>
                <a:cs typeface="Times New Roman" panose="02020603050405020304" pitchFamily="18" charset="0"/>
              </a:rPr>
              <a:t>uman beings are created in the image of God </a:t>
            </a:r>
          </a:p>
          <a:p>
            <a:pPr marL="0" marR="0">
              <a:spcBef>
                <a:spcPts val="0"/>
              </a:spcBef>
              <a:spcAft>
                <a:spcPts val="800"/>
              </a:spcAft>
            </a:pPr>
            <a:r>
              <a:rPr lang="en-US" sz="6200" dirty="0">
                <a:effectLst/>
                <a:latin typeface="Calibri" panose="020F0502020204030204" pitchFamily="34" charset="0"/>
                <a:ea typeface="Calibri" panose="020F0502020204030204" pitchFamily="34" charset="0"/>
                <a:cs typeface="Times New Roman" panose="02020603050405020304" pitchFamily="18" charset="0"/>
              </a:rPr>
              <a:t>God is a unique personal being who is distinct from his creation</a:t>
            </a:r>
          </a:p>
          <a:p>
            <a:pPr marL="0" marR="0">
              <a:spcBef>
                <a:spcPts val="0"/>
              </a:spcBef>
              <a:spcAft>
                <a:spcPts val="800"/>
              </a:spcAft>
            </a:pPr>
            <a:r>
              <a:rPr lang="en-US" sz="6200" dirty="0">
                <a:latin typeface="Calibri" panose="020F0502020204030204" pitchFamily="34" charset="0"/>
                <a:ea typeface="Calibri" panose="020F0502020204030204" pitchFamily="34" charset="0"/>
                <a:cs typeface="Times New Roman" panose="02020603050405020304" pitchFamily="18" charset="0"/>
              </a:rPr>
              <a:t>H</a:t>
            </a:r>
            <a:r>
              <a:rPr lang="en-US" sz="6200" dirty="0">
                <a:effectLst/>
                <a:latin typeface="Calibri" panose="020F0502020204030204" pitchFamily="34" charset="0"/>
                <a:ea typeface="Calibri" panose="020F0502020204030204" pitchFamily="34" charset="0"/>
                <a:cs typeface="Times New Roman" panose="02020603050405020304" pitchFamily="18" charset="0"/>
              </a:rPr>
              <a:t>umans are clearly distinct from animals.  </a:t>
            </a:r>
            <a:r>
              <a:rPr lang="en-US" sz="6200" dirty="0">
                <a:latin typeface="Calibri" panose="020F0502020204030204" pitchFamily="34" charset="0"/>
                <a:ea typeface="Calibri" panose="020F0502020204030204" pitchFamily="34" charset="0"/>
                <a:cs typeface="Times New Roman" panose="02020603050405020304" pitchFamily="18" charset="0"/>
              </a:rPr>
              <a:t>O</a:t>
            </a:r>
            <a:r>
              <a:rPr lang="en-US" sz="6200" dirty="0">
                <a:effectLst/>
                <a:latin typeface="Calibri" panose="020F0502020204030204" pitchFamily="34" charset="0"/>
                <a:ea typeface="Calibri" panose="020F0502020204030204" pitchFamily="34" charset="0"/>
                <a:cs typeface="Times New Roman" panose="02020603050405020304" pitchFamily="18" charset="0"/>
              </a:rPr>
              <a:t>nly men and women,  humans, have the capacity to know God personally </a:t>
            </a:r>
          </a:p>
          <a:p>
            <a:pPr marL="0" marR="0">
              <a:spcBef>
                <a:spcPts val="0"/>
              </a:spcBef>
              <a:spcAft>
                <a:spcPts val="800"/>
              </a:spcAft>
            </a:pPr>
            <a:r>
              <a:rPr lang="en-US" sz="6200" dirty="0">
                <a:latin typeface="Calibri" panose="020F0502020204030204" pitchFamily="34" charset="0"/>
                <a:ea typeface="Calibri" panose="020F0502020204030204" pitchFamily="34" charset="0"/>
                <a:cs typeface="Times New Roman" panose="02020603050405020304" pitchFamily="18" charset="0"/>
              </a:rPr>
              <a:t>O</a:t>
            </a:r>
            <a:r>
              <a:rPr lang="en-US" sz="6200" dirty="0">
                <a:effectLst/>
                <a:latin typeface="Calibri" panose="020F0502020204030204" pitchFamily="34" charset="0"/>
                <a:ea typeface="Calibri" panose="020F0502020204030204" pitchFamily="34" charset="0"/>
                <a:cs typeface="Times New Roman" panose="02020603050405020304" pitchFamily="18" charset="0"/>
              </a:rPr>
              <a:t>ur fallen sin nature causes us to run from God rather than to run to God </a:t>
            </a:r>
          </a:p>
          <a:p>
            <a:pPr marL="0" marR="0">
              <a:spcBef>
                <a:spcPts val="0"/>
              </a:spcBef>
              <a:spcAft>
                <a:spcPts val="800"/>
              </a:spcAft>
            </a:pPr>
            <a:r>
              <a:rPr lang="en-US" sz="6200" dirty="0">
                <a:effectLst/>
                <a:latin typeface="Calibri" panose="020F0502020204030204" pitchFamily="34" charset="0"/>
                <a:ea typeface="Calibri" panose="020F0502020204030204" pitchFamily="34" charset="0"/>
                <a:cs typeface="Times New Roman" panose="02020603050405020304" pitchFamily="18" charset="0"/>
              </a:rPr>
              <a:t>God intervenes in human history and reveals himself to us so we might know him again</a:t>
            </a:r>
          </a:p>
          <a:p>
            <a:pPr marL="0" indent="0">
              <a:buNone/>
            </a:pPr>
            <a:endParaRPr lang="en-US" sz="2000" dirty="0"/>
          </a:p>
        </p:txBody>
      </p:sp>
    </p:spTree>
    <p:extLst>
      <p:ext uri="{BB962C8B-B14F-4D97-AF65-F5344CB8AC3E}">
        <p14:creationId xmlns:p14="http://schemas.microsoft.com/office/powerpoint/2010/main" val="3859757321"/>
      </p:ext>
    </p:extLst>
  </p:cSld>
  <p:clrMapOvr>
    <a:overrideClrMapping bg1="dk1" tx1="lt1" bg2="dk2" tx2="lt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F2AF18-CEE6-4036-8C97-2664E0094FEC}"/>
              </a:ext>
            </a:extLst>
          </p:cNvPr>
          <p:cNvSpPr>
            <a:spLocks noGrp="1"/>
          </p:cNvSpPr>
          <p:nvPr>
            <p:ph idx="1"/>
          </p:nvPr>
        </p:nvSpPr>
        <p:spPr>
          <a:xfrm>
            <a:off x="622742" y="667752"/>
            <a:ext cx="8596668" cy="5522495"/>
          </a:xfrm>
        </p:spPr>
        <p:txBody>
          <a:bodyPr>
            <a:noAutofit/>
          </a:bodyPr>
          <a:lstStyle/>
          <a:p>
            <a:pPr marL="0" marR="0" lvl="0" indent="0">
              <a:lnSpc>
                <a:spcPct val="107000"/>
              </a:lnSpc>
              <a:spcBef>
                <a:spcPts val="0"/>
              </a:spcBef>
              <a:spcAft>
                <a:spcPts val="0"/>
              </a:spcAft>
              <a:buNone/>
            </a:pP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Chapters: </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1-2, creation</a:t>
            </a:r>
          </a:p>
          <a:p>
            <a:pPr>
              <a:lnSpc>
                <a:spcPct val="107000"/>
              </a:lnSpc>
              <a:spcBef>
                <a:spcPts val="0"/>
              </a:spcBef>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 the beginning, God</a:t>
            </a:r>
          </a:p>
          <a:p>
            <a:pPr>
              <a:lnSpc>
                <a:spcPct val="107000"/>
              </a:lnSpc>
              <a:spcBef>
                <a:spcPts val="0"/>
              </a:spcBef>
            </a:pP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Assumes the existence of God – Elohim (Hebrew)</a:t>
            </a:r>
          </a:p>
          <a:p>
            <a:pPr>
              <a:lnSpc>
                <a:spcPct val="107000"/>
              </a:lnSpc>
              <a:spcBef>
                <a:spcPts val="0"/>
              </a:spcBef>
            </a:pP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Creation was instantaneous </a:t>
            </a:r>
          </a:p>
          <a:p>
            <a:pPr>
              <a:lnSpc>
                <a:spcPct val="107000"/>
              </a:lnSpc>
              <a:spcBef>
                <a:spcPts val="0"/>
              </a:spcBef>
            </a:pP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Completely transcends all the primitive mythology of the ancient world.</a:t>
            </a:r>
          </a:p>
          <a:p>
            <a:pPr>
              <a:lnSpc>
                <a:spcPct val="107000"/>
              </a:lnSpc>
              <a:spcBef>
                <a:spcPts val="0"/>
              </a:spcBef>
            </a:pP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Shows t</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he power of God’s spoken word. </a:t>
            </a: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W</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hat happens when God speaks?</a:t>
            </a:r>
          </a:p>
          <a:p>
            <a:pPr>
              <a:lnSpc>
                <a:spcPct val="107000"/>
              </a:lnSpc>
              <a:spcBef>
                <a:spcPts val="0"/>
              </a:spcBef>
            </a:pP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From nothing  - ex nihilo (Hebrew)</a:t>
            </a:r>
          </a:p>
          <a:p>
            <a:pPr>
              <a:lnSpc>
                <a:spcPct val="107000"/>
              </a:lnSpc>
              <a:spcBef>
                <a:spcPts val="0"/>
              </a:spcBef>
            </a:pP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Covers more time than any other biblical book</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14300" marR="0" indent="0">
              <a:lnSpc>
                <a:spcPct val="107000"/>
              </a:lnSpc>
              <a:spcBef>
                <a:spcPts val="0"/>
              </a:spcBef>
              <a:spcAft>
                <a:spcPts val="0"/>
              </a:spcAft>
              <a:buNone/>
            </a:pP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346072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BC82A-D3EB-722C-2063-36C7866A5A7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AB67AD-0898-6C12-9BA2-99CEF117351D}"/>
              </a:ext>
            </a:extLst>
          </p:cNvPr>
          <p:cNvSpPr>
            <a:spLocks noGrp="1"/>
          </p:cNvSpPr>
          <p:nvPr>
            <p:ph idx="1"/>
          </p:nvPr>
        </p:nvSpPr>
        <p:spPr>
          <a:xfrm>
            <a:off x="622742" y="667752"/>
            <a:ext cx="8596668" cy="5522495"/>
          </a:xfrm>
        </p:spPr>
        <p:txBody>
          <a:bodyPr>
            <a:noAutofit/>
          </a:bodyPr>
          <a:lstStyle/>
          <a:p>
            <a:pPr marL="0" marR="0" lvl="0" indent="0">
              <a:lnSpc>
                <a:spcPct val="107000"/>
              </a:lnSpc>
              <a:spcBef>
                <a:spcPts val="0"/>
              </a:spcBef>
              <a:spcAft>
                <a:spcPts val="0"/>
              </a:spcAft>
              <a:buNone/>
            </a:pP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Bef>
                <a:spcPts val="0"/>
              </a:spcBef>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Chapters: </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3-5, fall </a:t>
            </a: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A</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dam and Eve sinned</a:t>
            </a:r>
          </a:p>
          <a:p>
            <a:pPr marL="114300" marR="0" indent="0">
              <a:lnSpc>
                <a:spcPct val="107000"/>
              </a:lnSpc>
              <a:spcBef>
                <a:spcPts val="0"/>
              </a:spcBef>
              <a:spcAft>
                <a:spcPts val="0"/>
              </a:spcAft>
              <a:buNone/>
            </a:pP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Bef>
                <a:spcPts val="0"/>
              </a:spcBef>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Chapters: </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6-9, flood</a:t>
            </a:r>
          </a:p>
          <a:p>
            <a:pPr marL="114300" marR="0" indent="0">
              <a:lnSpc>
                <a:spcPct val="107000"/>
              </a:lnSpc>
              <a:spcBef>
                <a:spcPts val="0"/>
              </a:spcBef>
              <a:spcAft>
                <a:spcPts val="0"/>
              </a:spcAft>
              <a:buNone/>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457200">
              <a:lnSpc>
                <a:spcPct val="107000"/>
              </a:lnSpc>
              <a:spcBef>
                <a:spcPts val="0"/>
              </a:spcBef>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Chapters: </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10-11, tower of babel</a:t>
            </a:r>
          </a:p>
          <a:p>
            <a:pPr marL="114300" marR="0" indent="0">
              <a:lnSpc>
                <a:spcPct val="107000"/>
              </a:lnSpc>
              <a:spcBef>
                <a:spcPts val="0"/>
              </a:spcBef>
              <a:spcAft>
                <a:spcPts val="0"/>
              </a:spcAft>
              <a:buNone/>
            </a:pP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Bef>
                <a:spcPts val="0"/>
              </a:spcBef>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Chapters: 10-36, history of Abraham (father of multitudes)</a:t>
            </a:r>
          </a:p>
          <a:p>
            <a:pPr marL="114300" indent="0">
              <a:lnSpc>
                <a:spcPct val="107000"/>
              </a:lnSpc>
              <a:spcBef>
                <a:spcPts val="0"/>
              </a:spcBef>
              <a:buNone/>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and Sarah (princess)</a:t>
            </a:r>
          </a:p>
          <a:p>
            <a:pPr marL="114300" marR="0" indent="0">
              <a:lnSpc>
                <a:spcPct val="107000"/>
              </a:lnSpc>
              <a:spcBef>
                <a:spcPts val="0"/>
              </a:spcBef>
              <a:spcAft>
                <a:spcPts val="0"/>
              </a:spcAft>
              <a:buNone/>
            </a:pPr>
            <a:endPar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Bef>
                <a:spcPts val="0"/>
              </a:spcBef>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Chapters: 25-26, Isaac</a:t>
            </a:r>
          </a:p>
          <a:p>
            <a:pPr marL="114300" marR="0" indent="0">
              <a:lnSpc>
                <a:spcPct val="107000"/>
              </a:lnSpc>
              <a:spcBef>
                <a:spcPts val="0"/>
              </a:spcBef>
              <a:spcAft>
                <a:spcPts val="0"/>
              </a:spcAft>
              <a:buNone/>
            </a:pPr>
            <a:endPar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Bef>
                <a:spcPts val="0"/>
              </a:spcBef>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Chapters: 27-36, Jacob</a:t>
            </a:r>
          </a:p>
          <a:p>
            <a:pPr marL="114300" marR="0" indent="0">
              <a:lnSpc>
                <a:spcPct val="107000"/>
              </a:lnSpc>
              <a:spcBef>
                <a:spcPts val="0"/>
              </a:spcBef>
              <a:spcAft>
                <a:spcPts val="0"/>
              </a:spcAft>
              <a:buNone/>
            </a:pPr>
            <a:endPar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Bef>
                <a:spcPts val="0"/>
              </a:spcBef>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Chapters: 37-50, Joseph</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045085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DD733AE-DD5E-4C77-8BCD-72BF12A06B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51DE90A4-932E-4370-BA07-30F43254C0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A19CA4A-B208-452A-8BE4-BC6940D33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74F8D3E-E618-4DE3-A0CC-B4904BB5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299DA406-C54B-4E31-867D-FAF8DCE70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A1E16883-5140-47C4-A9AD-AD6598AC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4CD848DC-8A2A-4093-9BDD-7AF4B6A27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34635A4D-E9CE-4B78-912A-479EA451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D663A5EE-5581-44F3-8F98-688755F63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B1E84E6A-F5AE-4F4D-98F2-82FE4FCC2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DDE7DDC9-17D4-4686-833D-48F8733B4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D0C67FE7-F23A-401B-BBB0-24DE68B4FBDD}"/>
              </a:ext>
            </a:extLst>
          </p:cNvPr>
          <p:cNvSpPr>
            <a:spLocks noGrp="1"/>
          </p:cNvSpPr>
          <p:nvPr>
            <p:ph type="title"/>
          </p:nvPr>
        </p:nvSpPr>
        <p:spPr>
          <a:xfrm>
            <a:off x="585758" y="1472472"/>
            <a:ext cx="8901469" cy="3904587"/>
          </a:xfrm>
        </p:spPr>
        <p:txBody>
          <a:bodyPr>
            <a:normAutofit fontScale="90000"/>
          </a:bodyPr>
          <a:lstStyle/>
          <a:p>
            <a:r>
              <a:rPr lang="en-US" dirty="0"/>
              <a:t>							</a:t>
            </a:r>
            <a:r>
              <a:rPr lang="en-US" dirty="0">
                <a:solidFill>
                  <a:schemeClr val="tx1"/>
                </a:solidFill>
              </a:rPr>
              <a:t>Worldview</a:t>
            </a:r>
            <a:br>
              <a:rPr lang="en-US" dirty="0">
                <a:solidFill>
                  <a:schemeClr val="tx1"/>
                </a:solidFill>
              </a:rPr>
            </a:br>
            <a:br>
              <a:rPr lang="en-US" dirty="0">
                <a:solidFill>
                  <a:schemeClr val="tx1"/>
                </a:solidFill>
              </a:rPr>
            </a:br>
            <a:r>
              <a:rPr lang="en-US" dirty="0">
                <a:solidFill>
                  <a:schemeClr val="tx1"/>
                </a:solidFill>
              </a:rPr>
              <a:t>The lens through which we see life.</a:t>
            </a:r>
            <a:br>
              <a:rPr lang="en-US" dirty="0">
                <a:solidFill>
                  <a:schemeClr val="tx1"/>
                </a:solidFill>
              </a:rPr>
            </a:br>
            <a:br>
              <a:rPr lang="en-US" dirty="0">
                <a:solidFill>
                  <a:schemeClr val="tx1"/>
                </a:solidFill>
              </a:rPr>
            </a:br>
            <a:r>
              <a:rPr lang="en-US" dirty="0">
                <a:solidFill>
                  <a:schemeClr val="tx1"/>
                </a:solidFill>
              </a:rPr>
              <a:t>It dictates belief in what is true, meaningful, honorable, valuable, eternal</a:t>
            </a:r>
            <a:br>
              <a:rPr lang="en-US" dirty="0"/>
            </a:br>
            <a:br>
              <a:rPr lang="en-US" dirty="0"/>
            </a:br>
            <a:br>
              <a:rPr lang="en-US" dirty="0"/>
            </a:br>
            <a:endParaRPr lang="en-US" dirty="0"/>
          </a:p>
        </p:txBody>
      </p:sp>
    </p:spTree>
    <p:extLst>
      <p:ext uri="{BB962C8B-B14F-4D97-AF65-F5344CB8AC3E}">
        <p14:creationId xmlns:p14="http://schemas.microsoft.com/office/powerpoint/2010/main" val="399463377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1CC8206-737B-2A5F-13D8-58F4D775AE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F5AE6C-7B42-B626-FEB9-7D9F6D32CDD1}"/>
              </a:ext>
            </a:extLst>
          </p:cNvPr>
          <p:cNvSpPr>
            <a:spLocks noGrp="1"/>
          </p:cNvSpPr>
          <p:nvPr>
            <p:ph type="title"/>
          </p:nvPr>
        </p:nvSpPr>
        <p:spPr>
          <a:xfrm>
            <a:off x="677334" y="609600"/>
            <a:ext cx="8596668" cy="1320800"/>
          </a:xfrm>
        </p:spPr>
        <p:txBody>
          <a:bodyPr anchor="t">
            <a:normAutofit/>
          </a:bodyPr>
          <a:lstStyle/>
          <a:p>
            <a:r>
              <a:rPr lang="en-US" dirty="0"/>
              <a:t>						 About the class</a:t>
            </a:r>
          </a:p>
        </p:txBody>
      </p:sp>
      <p:pic>
        <p:nvPicPr>
          <p:cNvPr id="5" name="Graphic 4" descr="Globe with solid fill">
            <a:extLst>
              <a:ext uri="{FF2B5EF4-FFF2-40B4-BE49-F238E27FC236}">
                <a16:creationId xmlns:a16="http://schemas.microsoft.com/office/drawing/2014/main" id="{86DA7139-4769-EA4E-60F8-E22ABCEC5E2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7474" y="2159331"/>
            <a:ext cx="2915973" cy="2915973"/>
          </a:xfrm>
          <a:prstGeom prst="rect">
            <a:avLst/>
          </a:prstGeom>
        </p:spPr>
      </p:pic>
      <p:sp>
        <p:nvSpPr>
          <p:cNvPr id="3" name="Content Placeholder 2">
            <a:extLst>
              <a:ext uri="{FF2B5EF4-FFF2-40B4-BE49-F238E27FC236}">
                <a16:creationId xmlns:a16="http://schemas.microsoft.com/office/drawing/2014/main" id="{61888183-82ED-DFBC-BE66-D6505E93035D}"/>
              </a:ext>
            </a:extLst>
          </p:cNvPr>
          <p:cNvSpPr>
            <a:spLocks noGrp="1"/>
          </p:cNvSpPr>
          <p:nvPr>
            <p:ph idx="1"/>
          </p:nvPr>
        </p:nvSpPr>
        <p:spPr>
          <a:xfrm>
            <a:off x="4063160" y="2160589"/>
            <a:ext cx="5207839" cy="3880773"/>
          </a:xfrm>
        </p:spPr>
        <p:txBody>
          <a:bodyPr>
            <a:normAutofit/>
          </a:bodyPr>
          <a:lstStyle/>
          <a:p>
            <a:pPr marL="0" indent="0">
              <a:buNone/>
            </a:pPr>
            <a:endParaRPr lang="en-US" sz="2000" dirty="0"/>
          </a:p>
          <a:p>
            <a:r>
              <a:rPr lang="en-US" sz="2000" dirty="0"/>
              <a:t>Spiritual Approach</a:t>
            </a:r>
          </a:p>
          <a:p>
            <a:r>
              <a:rPr lang="en-US" sz="2000" dirty="0"/>
              <a:t>Educational Approach</a:t>
            </a:r>
          </a:p>
          <a:p>
            <a:r>
              <a:rPr lang="en-US" sz="2000" dirty="0"/>
              <a:t>Power Points</a:t>
            </a:r>
          </a:p>
          <a:p>
            <a:r>
              <a:rPr lang="en-US" sz="2000" dirty="0"/>
              <a:t>Results</a:t>
            </a:r>
          </a:p>
          <a:p>
            <a:endParaRPr lang="en-US" sz="2000" dirty="0"/>
          </a:p>
          <a:p>
            <a:pPr marL="0" indent="0">
              <a:buNone/>
            </a:pPr>
            <a:endParaRPr lang="en-US" sz="2000" dirty="0"/>
          </a:p>
        </p:txBody>
      </p:sp>
    </p:spTree>
    <p:extLst>
      <p:ext uri="{BB962C8B-B14F-4D97-AF65-F5344CB8AC3E}">
        <p14:creationId xmlns:p14="http://schemas.microsoft.com/office/powerpoint/2010/main" val="23474900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6" name="Rectangle 7">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9">
            <a:extLst>
              <a:ext uri="{FF2B5EF4-FFF2-40B4-BE49-F238E27FC236}">
                <a16:creationId xmlns:a16="http://schemas.microsoft.com/office/drawing/2014/main" id="{CDD733AE-DD5E-4C77-8BCD-72BF12A06B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51DE90A4-932E-4370-BA07-30F43254C0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8" name="Straight Connector 11">
              <a:extLst>
                <a:ext uri="{FF2B5EF4-FFF2-40B4-BE49-F238E27FC236}">
                  <a16:creationId xmlns:a16="http://schemas.microsoft.com/office/drawing/2014/main" id="{6A19CA4A-B208-452A-8BE4-BC6940D33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74F8D3E-E618-4DE3-A0CC-B4904BB5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299DA406-C54B-4E31-867D-FAF8DCE70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A1E16883-5140-47C4-A9AD-AD6598AC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4CD848DC-8A2A-4093-9BDD-7AF4B6A27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34635A4D-E9CE-4B78-912A-479EA451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D663A5EE-5581-44F3-8F98-688755F63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B1E84E6A-F5AE-4F4D-98F2-82FE4FCC2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DDE7DDC9-17D4-4686-833D-48F8733B4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D0C67FE7-F23A-401B-BBB0-24DE68B4FBDD}"/>
              </a:ext>
            </a:extLst>
          </p:cNvPr>
          <p:cNvSpPr>
            <a:spLocks noGrp="1"/>
          </p:cNvSpPr>
          <p:nvPr>
            <p:ph type="title"/>
          </p:nvPr>
        </p:nvSpPr>
        <p:spPr>
          <a:xfrm>
            <a:off x="677334" y="609600"/>
            <a:ext cx="8596668" cy="1320800"/>
          </a:xfrm>
        </p:spPr>
        <p:txBody>
          <a:bodyPr>
            <a:normAutofit/>
          </a:bodyPr>
          <a:lstStyle/>
          <a:p>
            <a:r>
              <a:rPr lang="en-US" dirty="0"/>
              <a:t>Biblical Worldview</a:t>
            </a:r>
          </a:p>
        </p:txBody>
      </p:sp>
      <p:sp>
        <p:nvSpPr>
          <p:cNvPr id="29" name="Content Placeholder 2">
            <a:extLst>
              <a:ext uri="{FF2B5EF4-FFF2-40B4-BE49-F238E27FC236}">
                <a16:creationId xmlns:a16="http://schemas.microsoft.com/office/drawing/2014/main" id="{72F2AF18-CEE6-4036-8C97-2664E0094FEC}"/>
              </a:ext>
            </a:extLst>
          </p:cNvPr>
          <p:cNvSpPr>
            <a:spLocks noGrp="1"/>
          </p:cNvSpPr>
          <p:nvPr>
            <p:ph idx="1"/>
          </p:nvPr>
        </p:nvSpPr>
        <p:spPr>
          <a:xfrm>
            <a:off x="677334" y="2160589"/>
            <a:ext cx="8596668" cy="3880773"/>
          </a:xfrm>
        </p:spPr>
        <p:txBody>
          <a:bodyPr>
            <a:normAutofit/>
          </a:bodyPr>
          <a:lstStyle/>
          <a:p>
            <a:pPr marL="0" marR="0">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God is the source of all truth.</a:t>
            </a:r>
          </a:p>
          <a:p>
            <a:pPr marL="0" marR="0">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The Bible is the authoritative word of God it speaks to every area of my life </a:t>
            </a:r>
          </a:p>
          <a:p>
            <a:pPr marL="0" marR="0">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I need to continue to study, understand apply its truth to my life  </a:t>
            </a:r>
          </a:p>
          <a:p>
            <a:pPr marL="0" marR="0">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I want my lifestyle, time, finances, affection all to be under God’s control</a:t>
            </a:r>
          </a:p>
          <a:p>
            <a:pPr marL="0" marR="0">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Continue to desire the Bible to change me and my worldview</a:t>
            </a:r>
          </a:p>
          <a:p>
            <a:pPr marL="0" marR="0">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I need to be aware -  not to read my own culture back into the Bible</a:t>
            </a:r>
          </a:p>
          <a:p>
            <a:endParaRPr lang="en-US" sz="2000" dirty="0"/>
          </a:p>
        </p:txBody>
      </p:sp>
    </p:spTree>
    <p:extLst>
      <p:ext uri="{BB962C8B-B14F-4D97-AF65-F5344CB8AC3E}">
        <p14:creationId xmlns:p14="http://schemas.microsoft.com/office/powerpoint/2010/main" val="2418382975"/>
      </p:ext>
    </p:extLst>
  </p:cSld>
  <p:clrMapOvr>
    <a:overrideClrMapping bg1="dk1" tx1="lt1" bg2="dk2" tx2="lt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DD733AE-DD5E-4C77-8BCD-72BF12A06B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51DE90A4-932E-4370-BA07-30F43254C0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A19CA4A-B208-452A-8BE4-BC6940D33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74F8D3E-E618-4DE3-A0CC-B4904BB5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299DA406-C54B-4E31-867D-FAF8DCE70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A1E16883-5140-47C4-A9AD-AD6598AC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4CD848DC-8A2A-4093-9BDD-7AF4B6A27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34635A4D-E9CE-4B78-912A-479EA451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D663A5EE-5581-44F3-8F98-688755F63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B1E84E6A-F5AE-4F4D-98F2-82FE4FCC2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DDE7DDC9-17D4-4686-833D-48F8733B4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D0C67FE7-F23A-401B-BBB0-24DE68B4FBDD}"/>
              </a:ext>
            </a:extLst>
          </p:cNvPr>
          <p:cNvSpPr>
            <a:spLocks noGrp="1"/>
          </p:cNvSpPr>
          <p:nvPr>
            <p:ph type="title"/>
          </p:nvPr>
        </p:nvSpPr>
        <p:spPr>
          <a:xfrm>
            <a:off x="677334" y="609600"/>
            <a:ext cx="8596668" cy="1320800"/>
          </a:xfrm>
        </p:spPr>
        <p:txBody>
          <a:bodyPr>
            <a:normAutofit/>
          </a:bodyPr>
          <a:lstStyle/>
          <a:p>
            <a:r>
              <a:rPr lang="en-US" dirty="0"/>
              <a:t>Participation </a:t>
            </a:r>
          </a:p>
        </p:txBody>
      </p:sp>
      <p:sp>
        <p:nvSpPr>
          <p:cNvPr id="3" name="Content Placeholder 2">
            <a:extLst>
              <a:ext uri="{FF2B5EF4-FFF2-40B4-BE49-F238E27FC236}">
                <a16:creationId xmlns:a16="http://schemas.microsoft.com/office/drawing/2014/main" id="{72F2AF18-CEE6-4036-8C97-2664E0094FEC}"/>
              </a:ext>
            </a:extLst>
          </p:cNvPr>
          <p:cNvSpPr>
            <a:spLocks noGrp="1"/>
          </p:cNvSpPr>
          <p:nvPr>
            <p:ph idx="1"/>
          </p:nvPr>
        </p:nvSpPr>
        <p:spPr>
          <a:xfrm>
            <a:off x="677334" y="2160589"/>
            <a:ext cx="8596668" cy="3880773"/>
          </a:xfrm>
        </p:spPr>
        <p:txBody>
          <a:bodyPr>
            <a:normAutofit/>
          </a:bodyPr>
          <a:lstStyle/>
          <a:p>
            <a:pPr marL="0" indent="0">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Question:</a:t>
            </a:r>
          </a:p>
          <a:p>
            <a:pPr marL="0" indent="0">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What problems and sin do you see in </a:t>
            </a:r>
            <a:r>
              <a:rPr lang="en-US" sz="2000" dirty="0">
                <a:latin typeface="Calibri" panose="020F0502020204030204" pitchFamily="34" charset="0"/>
                <a:ea typeface="Calibri" panose="020F0502020204030204" pitchFamily="34" charset="0"/>
                <a:cs typeface="Times New Roman" panose="02020603050405020304" pitchFamily="18" charset="0"/>
              </a:rPr>
              <a:t>your </a:t>
            </a:r>
            <a:r>
              <a:rPr lang="en-US" sz="2000" dirty="0">
                <a:effectLst/>
                <a:latin typeface="Calibri" panose="020F0502020204030204" pitchFamily="34" charset="0"/>
                <a:ea typeface="Calibri" panose="020F0502020204030204" pitchFamily="34" charset="0"/>
                <a:cs typeface="Times New Roman" panose="02020603050405020304" pitchFamily="18" charset="0"/>
              </a:rPr>
              <a:t>church today, because </a:t>
            </a:r>
            <a:r>
              <a:rPr lang="en-US" sz="2000" dirty="0">
                <a:latin typeface="Calibri" panose="020F0502020204030204" pitchFamily="34" charset="0"/>
                <a:ea typeface="Calibri" panose="020F0502020204030204" pitchFamily="34" charset="0"/>
                <a:cs typeface="Times New Roman" panose="02020603050405020304" pitchFamily="18" charset="0"/>
              </a:rPr>
              <a:t>part of their worldview is apposed to scriptural</a:t>
            </a:r>
            <a:r>
              <a:rPr lang="en-US" sz="2000" dirty="0">
                <a:effectLst/>
                <a:latin typeface="Calibri" panose="020F0502020204030204" pitchFamily="34" charset="0"/>
                <a:ea typeface="Calibri" panose="020F0502020204030204" pitchFamily="34" charset="0"/>
                <a:cs typeface="Times New Roman" panose="02020603050405020304" pitchFamily="18" charset="0"/>
              </a:rPr>
              <a:t> worldview?</a:t>
            </a:r>
          </a:p>
          <a:p>
            <a:endParaRPr lang="en-US" sz="2000" dirty="0"/>
          </a:p>
        </p:txBody>
      </p:sp>
    </p:spTree>
    <p:extLst>
      <p:ext uri="{BB962C8B-B14F-4D97-AF65-F5344CB8AC3E}">
        <p14:creationId xmlns:p14="http://schemas.microsoft.com/office/powerpoint/2010/main" val="2032410569"/>
      </p:ext>
    </p:extLst>
  </p:cSld>
  <p:clrMapOvr>
    <a:overrideClrMapping bg1="dk1" tx1="lt1" bg2="dk2" tx2="lt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67FE7-F23A-401B-BBB0-24DE68B4FBDD}"/>
              </a:ext>
            </a:extLst>
          </p:cNvPr>
          <p:cNvSpPr>
            <a:spLocks noGrp="1"/>
          </p:cNvSpPr>
          <p:nvPr>
            <p:ph type="title"/>
          </p:nvPr>
        </p:nvSpPr>
        <p:spPr/>
        <p:txBody>
          <a:bodyPr/>
          <a:lstStyle/>
          <a:p>
            <a:r>
              <a:rPr lang="en-US" dirty="0"/>
              <a:t>Exodus</a:t>
            </a:r>
          </a:p>
        </p:txBody>
      </p:sp>
      <p:sp>
        <p:nvSpPr>
          <p:cNvPr id="3" name="Content Placeholder 2">
            <a:extLst>
              <a:ext uri="{FF2B5EF4-FFF2-40B4-BE49-F238E27FC236}">
                <a16:creationId xmlns:a16="http://schemas.microsoft.com/office/drawing/2014/main" id="{72F2AF18-CEE6-4036-8C97-2664E0094FEC}"/>
              </a:ext>
            </a:extLst>
          </p:cNvPr>
          <p:cNvSpPr>
            <a:spLocks noGrp="1"/>
          </p:cNvSpPr>
          <p:nvPr>
            <p:ph idx="1"/>
          </p:nvPr>
        </p:nvSpPr>
        <p:spPr>
          <a:xfrm>
            <a:off x="677334" y="1930400"/>
            <a:ext cx="8596668" cy="4601158"/>
          </a:xfrm>
        </p:spPr>
        <p:txBody>
          <a:bodyPr>
            <a:noAutofit/>
          </a:bodyPr>
          <a:lstStyle/>
          <a:p>
            <a:pPr marL="0" marR="0" indent="0">
              <a:lnSpc>
                <a:spcPct val="107000"/>
              </a:lnSpc>
              <a:spcBef>
                <a:spcPts val="0"/>
              </a:spcBef>
              <a:spcAft>
                <a:spcPts val="800"/>
              </a:spcAft>
              <a:buNone/>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Author: Moses  </a:t>
            </a:r>
          </a:p>
          <a:p>
            <a:pPr marL="0" marR="0" indent="0">
              <a:lnSpc>
                <a:spcPct val="107000"/>
              </a:lnSpc>
              <a:spcBef>
                <a:spcPts val="0"/>
              </a:spcBef>
              <a:spcAft>
                <a:spcPts val="800"/>
              </a:spcAft>
              <a:buNone/>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Recipients: Israelites</a:t>
            </a:r>
          </a:p>
          <a:p>
            <a:pPr marL="0" marR="0" indent="0">
              <a:lnSpc>
                <a:spcPct val="107000"/>
              </a:lnSpc>
              <a:spcBef>
                <a:spcPts val="0"/>
              </a:spcBef>
              <a:spcAft>
                <a:spcPts val="800"/>
              </a:spcAft>
              <a:buNone/>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Key Word: Passover</a:t>
            </a:r>
          </a:p>
          <a:p>
            <a:pPr marL="0" marR="0" indent="0">
              <a:lnSpc>
                <a:spcPct val="107000"/>
              </a:lnSpc>
              <a:spcBef>
                <a:spcPts val="0"/>
              </a:spcBef>
              <a:spcAft>
                <a:spcPts val="800"/>
              </a:spcAft>
              <a:buNone/>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Key Verse: God replied to Moses, “</a:t>
            </a:r>
            <a:r>
              <a:rPr lang="en-US" sz="2000" i="1" dirty="0">
                <a:solidFill>
                  <a:schemeClr val="tx1"/>
                </a:solidFill>
                <a:latin typeface="Calibri" panose="020F0502020204030204" pitchFamily="34" charset="0"/>
                <a:ea typeface="Calibri" panose="020F0502020204030204" pitchFamily="34" charset="0"/>
                <a:cs typeface="Times New Roman" panose="02020603050405020304" pitchFamily="18" charset="0"/>
              </a:rPr>
              <a:t>I</a:t>
            </a:r>
            <a:r>
              <a:rPr lang="en-US" sz="20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Am, who </a:t>
            </a:r>
            <a:r>
              <a:rPr lang="en-US" sz="2000" i="1" dirty="0">
                <a:solidFill>
                  <a:schemeClr val="tx1"/>
                </a:solidFill>
                <a:latin typeface="Calibri" panose="020F0502020204030204" pitchFamily="34" charset="0"/>
                <a:ea typeface="Calibri" panose="020F0502020204030204" pitchFamily="34" charset="0"/>
                <a:cs typeface="Times New Roman" panose="02020603050405020304" pitchFamily="18" charset="0"/>
              </a:rPr>
              <a:t>I</a:t>
            </a:r>
            <a:r>
              <a:rPr lang="en-US" sz="20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a:solidFill>
                  <a:schemeClr val="tx1"/>
                </a:solidFill>
                <a:latin typeface="Calibri" panose="020F0502020204030204" pitchFamily="34" charset="0"/>
                <a:ea typeface="Calibri" panose="020F0502020204030204" pitchFamily="34" charset="0"/>
                <a:cs typeface="Times New Roman" panose="02020603050405020304" pitchFamily="18" charset="0"/>
              </a:rPr>
              <a:t>A</a:t>
            </a:r>
            <a:r>
              <a:rPr lang="en-US" sz="20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Exodus. 3:14</a:t>
            </a:r>
          </a:p>
          <a:p>
            <a:pPr marL="0" marR="0" indent="0">
              <a:lnSpc>
                <a:spcPct val="107000"/>
              </a:lnSpc>
              <a:spcBef>
                <a:spcPts val="0"/>
              </a:spcBef>
              <a:spcAft>
                <a:spcPts val="800"/>
              </a:spcAft>
              <a:buNone/>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First person form of the Hebrew verb, HAYAH – to be –The self existent one</a:t>
            </a:r>
          </a:p>
          <a:p>
            <a:pPr marL="0" marR="0" indent="0">
              <a:lnSpc>
                <a:spcPct val="107000"/>
              </a:lnSpc>
              <a:spcBef>
                <a:spcPts val="0"/>
              </a:spcBef>
              <a:spcAft>
                <a:spcPts val="800"/>
              </a:spcAft>
              <a:buNone/>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Focus: </a:t>
            </a: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T</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he first 2/3 of The life of Moses, 80 years.</a:t>
            </a:r>
          </a:p>
          <a:p>
            <a:pPr marL="0" marR="0">
              <a:lnSpc>
                <a:spcPct val="107000"/>
              </a:lnSpc>
              <a:spcBef>
                <a:spcPts val="0"/>
              </a:spcBef>
              <a:spcAft>
                <a:spcPts val="80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first 40 years from birth to becoming a Prince in Egypt, </a:t>
            </a:r>
          </a:p>
          <a:p>
            <a:pPr marL="0" marR="0">
              <a:lnSpc>
                <a:spcPct val="107000"/>
              </a:lnSpc>
              <a:spcBef>
                <a:spcPts val="0"/>
              </a:spcBef>
              <a:spcAft>
                <a:spcPts val="80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second 40 years in Midian as a shepherd.</a:t>
            </a:r>
          </a:p>
          <a:p>
            <a:pPr marL="0" indent="0">
              <a:buNone/>
            </a:pPr>
            <a:r>
              <a:rPr lang="en-US" sz="2000" dirty="0">
                <a:solidFill>
                  <a:schemeClr val="tx1"/>
                </a:solidFill>
              </a:rPr>
              <a:t>Question: Are names and titles important?</a:t>
            </a:r>
          </a:p>
        </p:txBody>
      </p:sp>
    </p:spTree>
    <p:extLst>
      <p:ext uri="{BB962C8B-B14F-4D97-AF65-F5344CB8AC3E}">
        <p14:creationId xmlns:p14="http://schemas.microsoft.com/office/powerpoint/2010/main" val="5184926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67FE7-F23A-401B-BBB0-24DE68B4FBDD}"/>
              </a:ext>
            </a:extLst>
          </p:cNvPr>
          <p:cNvSpPr>
            <a:spLocks noGrp="1"/>
          </p:cNvSpPr>
          <p:nvPr>
            <p:ph type="title"/>
          </p:nvPr>
        </p:nvSpPr>
        <p:spPr>
          <a:xfrm>
            <a:off x="677334" y="609600"/>
            <a:ext cx="8596668" cy="810126"/>
          </a:xfrm>
        </p:spPr>
        <p:txBody>
          <a:bodyPr/>
          <a:lstStyle/>
          <a:p>
            <a:r>
              <a:rPr lang="en-US" dirty="0"/>
              <a:t>Time-line of Exodus</a:t>
            </a:r>
          </a:p>
        </p:txBody>
      </p:sp>
      <p:sp>
        <p:nvSpPr>
          <p:cNvPr id="3" name="Content Placeholder 2">
            <a:extLst>
              <a:ext uri="{FF2B5EF4-FFF2-40B4-BE49-F238E27FC236}">
                <a16:creationId xmlns:a16="http://schemas.microsoft.com/office/drawing/2014/main" id="{72F2AF18-CEE6-4036-8C97-2664E0094FEC}"/>
              </a:ext>
            </a:extLst>
          </p:cNvPr>
          <p:cNvSpPr>
            <a:spLocks noGrp="1"/>
          </p:cNvSpPr>
          <p:nvPr>
            <p:ph idx="1"/>
          </p:nvPr>
        </p:nvSpPr>
        <p:spPr>
          <a:xfrm>
            <a:off x="677334" y="1488613"/>
            <a:ext cx="8596668" cy="3880773"/>
          </a:xfrm>
        </p:spPr>
        <p:txBody>
          <a:bodyPr>
            <a:noAutofit/>
          </a:bodyPr>
          <a:lstStyle/>
          <a:p>
            <a:pPr marL="0" indent="0">
              <a:lnSpc>
                <a:spcPct val="107000"/>
              </a:lnSpc>
              <a:spcBef>
                <a:spcPts val="0"/>
              </a:spcBef>
              <a:spcAft>
                <a:spcPts val="800"/>
              </a:spcAft>
              <a:buNone/>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Overarching S</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tory: God's love for his people</a:t>
            </a:r>
            <a:endPar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S</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lavery and liberation</a:t>
            </a:r>
          </a:p>
          <a:p>
            <a:pPr marL="0" marR="0">
              <a:lnSpc>
                <a:spcPct val="107000"/>
              </a:lnSpc>
              <a:spcBef>
                <a:spcPts val="0"/>
              </a:spcBef>
              <a:spcAft>
                <a:spcPts val="800"/>
              </a:spcAft>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T</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he exit from Egypt</a:t>
            </a:r>
          </a:p>
          <a:p>
            <a:pPr marL="0" marR="0">
              <a:lnSpc>
                <a:spcPct val="107000"/>
              </a:lnSpc>
              <a:spcBef>
                <a:spcPts val="0"/>
              </a:spcBef>
              <a:spcAft>
                <a:spcPts val="800"/>
              </a:spcAft>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T</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he call of Moses</a:t>
            </a:r>
          </a:p>
          <a:p>
            <a:pPr marL="0" marR="0">
              <a:lnSpc>
                <a:spcPct val="107000"/>
              </a:lnSpc>
              <a:spcBef>
                <a:spcPts val="0"/>
              </a:spcBef>
              <a:spcAft>
                <a:spcPts val="800"/>
              </a:spcAft>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T</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he confrontation with pharaoh</a:t>
            </a:r>
          </a:p>
          <a:p>
            <a:pPr marL="0" marR="0">
              <a:lnSpc>
                <a:spcPct val="107000"/>
              </a:lnSpc>
              <a:spcBef>
                <a:spcPts val="0"/>
              </a:spcBef>
              <a:spcAft>
                <a:spcPts val="800"/>
              </a:spcAft>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T</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he dramatic events of the exodus</a:t>
            </a:r>
          </a:p>
          <a:p>
            <a:pPr marL="0" marR="0">
              <a:lnSpc>
                <a:spcPct val="107000"/>
              </a:lnSpc>
              <a:spcBef>
                <a:spcPts val="0"/>
              </a:spcBef>
              <a:spcAft>
                <a:spcPts val="80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Israel's arrival to mount Sinai</a:t>
            </a:r>
          </a:p>
        </p:txBody>
      </p:sp>
    </p:spTree>
    <p:extLst>
      <p:ext uri="{BB962C8B-B14F-4D97-AF65-F5344CB8AC3E}">
        <p14:creationId xmlns:p14="http://schemas.microsoft.com/office/powerpoint/2010/main" val="11377567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67FE7-F23A-401B-BBB0-24DE68B4FBDD}"/>
              </a:ext>
            </a:extLst>
          </p:cNvPr>
          <p:cNvSpPr>
            <a:spLocks noGrp="1"/>
          </p:cNvSpPr>
          <p:nvPr>
            <p:ph type="title"/>
          </p:nvPr>
        </p:nvSpPr>
        <p:spPr>
          <a:xfrm>
            <a:off x="677334" y="609600"/>
            <a:ext cx="8596668" cy="810126"/>
          </a:xfrm>
        </p:spPr>
        <p:txBody>
          <a:bodyPr>
            <a:normAutofit fontScale="90000"/>
          </a:bodyPr>
          <a:lstStyle/>
          <a:p>
            <a:r>
              <a:rPr lang="en-US" dirty="0"/>
              <a:t>Practical Applications in Exodus</a:t>
            </a:r>
            <a:br>
              <a:rPr lang="en-US" dirty="0"/>
            </a:br>
            <a:endParaRPr lang="en-US" dirty="0"/>
          </a:p>
        </p:txBody>
      </p:sp>
      <p:sp>
        <p:nvSpPr>
          <p:cNvPr id="3" name="Content Placeholder 2">
            <a:extLst>
              <a:ext uri="{FF2B5EF4-FFF2-40B4-BE49-F238E27FC236}">
                <a16:creationId xmlns:a16="http://schemas.microsoft.com/office/drawing/2014/main" id="{72F2AF18-CEE6-4036-8C97-2664E0094FEC}"/>
              </a:ext>
            </a:extLst>
          </p:cNvPr>
          <p:cNvSpPr>
            <a:spLocks noGrp="1"/>
          </p:cNvSpPr>
          <p:nvPr>
            <p:ph idx="1"/>
          </p:nvPr>
        </p:nvSpPr>
        <p:spPr>
          <a:xfrm>
            <a:off x="677334" y="1488613"/>
            <a:ext cx="8596668" cy="3880773"/>
          </a:xfrm>
        </p:spPr>
        <p:txBody>
          <a:bodyPr>
            <a:noAutofit/>
          </a:bodyPr>
          <a:lstStyle/>
          <a:p>
            <a:pPr marL="0" indent="0">
              <a:lnSpc>
                <a:spcPct val="107000"/>
              </a:lnSpc>
              <a:spcBef>
                <a:spcPts val="0"/>
              </a:spcBef>
              <a:spcAft>
                <a:spcPts val="800"/>
              </a:spcAft>
              <a:buNone/>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God…</a:t>
            </a:r>
          </a:p>
          <a:p>
            <a:pPr marL="0">
              <a:lnSpc>
                <a:spcPct val="107000"/>
              </a:lnSpc>
              <a:spcBef>
                <a:spcPts val="0"/>
              </a:spcBef>
              <a:spcAft>
                <a:spcPts val="800"/>
              </a:spcAft>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Is n</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ot an aloof, inactive or far away God. </a:t>
            </a:r>
          </a:p>
          <a:p>
            <a:pPr marL="0" marR="0">
              <a:lnSpc>
                <a:spcPct val="107000"/>
              </a:lnSpc>
              <a:spcBef>
                <a:spcPts val="0"/>
              </a:spcBef>
              <a:spcAft>
                <a:spcPts val="800"/>
              </a:spcAft>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S</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ees, hears, observes, is involved, is concerned 	</a:t>
            </a:r>
          </a:p>
          <a:p>
            <a:pPr marL="0" marR="0">
              <a:lnSpc>
                <a:spcPct val="107000"/>
              </a:lnSpc>
              <a:spcBef>
                <a:spcPts val="0"/>
              </a:spcBef>
              <a:spcAft>
                <a:spcPts val="800"/>
              </a:spcAft>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C</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ares about the struggles of his people.</a:t>
            </a:r>
          </a:p>
          <a:p>
            <a:pPr marL="0" marR="0">
              <a:lnSpc>
                <a:spcPct val="107000"/>
              </a:lnSpc>
              <a:spcBef>
                <a:spcPts val="0"/>
              </a:spcBef>
              <a:spcAft>
                <a:spcPts val="800"/>
              </a:spcAft>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I</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 the all-powerful God.</a:t>
            </a:r>
          </a:p>
          <a:p>
            <a:pPr marL="0" marR="0">
              <a:lnSpc>
                <a:spcPct val="107000"/>
              </a:lnSpc>
              <a:spcBef>
                <a:spcPts val="0"/>
              </a:spcBef>
              <a:spcAft>
                <a:spcPts val="800"/>
              </a:spcAft>
            </a:pP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Question: </a:t>
            </a:r>
          </a:p>
          <a:p>
            <a:pPr marL="0" marR="0" indent="0">
              <a:lnSpc>
                <a:spcPct val="107000"/>
              </a:lnSpc>
              <a:spcBef>
                <a:spcPts val="0"/>
              </a:spcBef>
              <a:spcAft>
                <a:spcPts val="800"/>
              </a:spcAft>
              <a:buNone/>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How does knowing about God, as a follower of Jesus, effect how we view ourselves and others? </a:t>
            </a:r>
          </a:p>
          <a:p>
            <a:endParaRPr lang="en-US" sz="2000" dirty="0">
              <a:solidFill>
                <a:schemeClr val="tx1"/>
              </a:solidFill>
            </a:endParaRPr>
          </a:p>
        </p:txBody>
      </p:sp>
    </p:spTree>
    <p:extLst>
      <p:ext uri="{BB962C8B-B14F-4D97-AF65-F5344CB8AC3E}">
        <p14:creationId xmlns:p14="http://schemas.microsoft.com/office/powerpoint/2010/main" val="10937910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 name="Straight Connector 7">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9" name="Rectangle 18">
            <a:extLst>
              <a:ext uri="{FF2B5EF4-FFF2-40B4-BE49-F238E27FC236}">
                <a16:creationId xmlns:a16="http://schemas.microsoft.com/office/drawing/2014/main" id="{9B8A5A16-7BE9-4AA1-9B5E-00FAFA5C8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C55D27F9-7623-4A6E-89FF-87E6C4E0D9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2" name="Straight Connector 21">
              <a:extLst>
                <a:ext uri="{FF2B5EF4-FFF2-40B4-BE49-F238E27FC236}">
                  <a16:creationId xmlns:a16="http://schemas.microsoft.com/office/drawing/2014/main" id="{67B7CFC0-1E17-41C5-BF93-16E99B1F89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alpha val="80000"/>
                </a:srgbClr>
              </a:solidFill>
            </a:ln>
          </p:spPr>
          <p:style>
            <a:lnRef idx="2">
              <a:schemeClr val="accent1"/>
            </a:lnRef>
            <a:fillRef idx="0">
              <a:schemeClr val="accent1"/>
            </a:fillRef>
            <a:effectRef idx="1">
              <a:schemeClr val="accent1"/>
            </a:effectRef>
            <a:fontRef idx="minor">
              <a:schemeClr val="tx1"/>
            </a:fontRef>
          </p:style>
        </p:cxnSp>
        <p:sp>
          <p:nvSpPr>
            <p:cNvPr id="23" name="Rectangle 23">
              <a:extLst>
                <a:ext uri="{FF2B5EF4-FFF2-40B4-BE49-F238E27FC236}">
                  <a16:creationId xmlns:a16="http://schemas.microsoft.com/office/drawing/2014/main" id="{8640594F-E37B-4D91-8E95-9DA62A9B96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5">
              <a:extLst>
                <a:ext uri="{FF2B5EF4-FFF2-40B4-BE49-F238E27FC236}">
                  <a16:creationId xmlns:a16="http://schemas.microsoft.com/office/drawing/2014/main" id="{93C9D004-5359-4937-9D4B-EC89888063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id="{0DE8B4BF-A71A-4324-A033-7886CF70A0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7">
              <a:extLst>
                <a:ext uri="{FF2B5EF4-FFF2-40B4-BE49-F238E27FC236}">
                  <a16:creationId xmlns:a16="http://schemas.microsoft.com/office/drawing/2014/main" id="{5697F627-1058-435C-96D4-98AB552C6A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27" name="Straight Connector 26">
              <a:extLst>
                <a:ext uri="{FF2B5EF4-FFF2-40B4-BE49-F238E27FC236}">
                  <a16:creationId xmlns:a16="http://schemas.microsoft.com/office/drawing/2014/main" id="{492EF457-D744-4C61-8670-518EC1D2D52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645924"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28" name="Rectangle 29">
              <a:extLst>
                <a:ext uri="{FF2B5EF4-FFF2-40B4-BE49-F238E27FC236}">
                  <a16:creationId xmlns:a16="http://schemas.microsoft.com/office/drawing/2014/main" id="{49E61018-BC96-47DC-B47F-FFBA96BAD8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3CA434EC-618C-4787-86BA-1BF47478EE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97378863-CDB3-4B0F-A65C-98A1252DD0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D0C67FE7-F23A-401B-BBB0-24DE68B4FBDD}"/>
              </a:ext>
            </a:extLst>
          </p:cNvPr>
          <p:cNvSpPr>
            <a:spLocks noGrp="1"/>
          </p:cNvSpPr>
          <p:nvPr>
            <p:ph type="title"/>
          </p:nvPr>
        </p:nvSpPr>
        <p:spPr>
          <a:xfrm>
            <a:off x="1507067" y="1267012"/>
            <a:ext cx="7766936" cy="2783824"/>
          </a:xfrm>
        </p:spPr>
        <p:txBody>
          <a:bodyPr vert="horz" lIns="91440" tIns="45720" rIns="91440" bIns="45720" rtlCol="0" anchor="b">
            <a:normAutofit/>
          </a:bodyPr>
          <a:lstStyle/>
          <a:p>
            <a:pPr algn="ctr"/>
            <a:r>
              <a:rPr lang="en-US" sz="5400" dirty="0">
                <a:solidFill>
                  <a:srgbClr val="FFFFFF"/>
                </a:solidFill>
              </a:rPr>
              <a:t>The 10 Commandments </a:t>
            </a:r>
          </a:p>
        </p:txBody>
      </p:sp>
    </p:spTree>
    <p:extLst>
      <p:ext uri="{BB962C8B-B14F-4D97-AF65-F5344CB8AC3E}">
        <p14:creationId xmlns:p14="http://schemas.microsoft.com/office/powerpoint/2010/main" val="35780392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67FE7-F23A-401B-BBB0-24DE68B4FBDD}"/>
              </a:ext>
            </a:extLst>
          </p:cNvPr>
          <p:cNvSpPr>
            <a:spLocks noGrp="1"/>
          </p:cNvSpPr>
          <p:nvPr>
            <p:ph type="title"/>
          </p:nvPr>
        </p:nvSpPr>
        <p:spPr/>
        <p:txBody>
          <a:bodyPr/>
          <a:lstStyle/>
          <a:p>
            <a:r>
              <a:rPr lang="en-US" dirty="0"/>
              <a:t>Exodus 20: 1-17</a:t>
            </a:r>
          </a:p>
        </p:txBody>
      </p:sp>
      <p:sp>
        <p:nvSpPr>
          <p:cNvPr id="3" name="Content Placeholder 2">
            <a:extLst>
              <a:ext uri="{FF2B5EF4-FFF2-40B4-BE49-F238E27FC236}">
                <a16:creationId xmlns:a16="http://schemas.microsoft.com/office/drawing/2014/main" id="{72F2AF18-CEE6-4036-8C97-2664E0094FEC}"/>
              </a:ext>
            </a:extLst>
          </p:cNvPr>
          <p:cNvSpPr>
            <a:spLocks noGrp="1"/>
          </p:cNvSpPr>
          <p:nvPr>
            <p:ph idx="1"/>
          </p:nvPr>
        </p:nvSpPr>
        <p:spPr/>
        <p:txBody>
          <a:bodyPr>
            <a:noAutofit/>
          </a:bodyPr>
          <a:lstStyle/>
          <a:p>
            <a:pPr marL="0" marR="0" indent="0">
              <a:lnSpc>
                <a:spcPct val="107000"/>
              </a:lnSpc>
              <a:spcBef>
                <a:spcPts val="0"/>
              </a:spcBef>
              <a:spcAft>
                <a:spcPts val="800"/>
              </a:spcAft>
              <a:buNone/>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Commandments 1 - 4 individual relationships to God.</a:t>
            </a:r>
          </a:p>
          <a:p>
            <a:pPr marL="0" marR="0" indent="0">
              <a:lnSpc>
                <a:spcPct val="107000"/>
              </a:lnSpc>
              <a:spcBef>
                <a:spcPts val="0"/>
              </a:spcBef>
              <a:spcAft>
                <a:spcPts val="800"/>
              </a:spcAft>
              <a:buNone/>
            </a:pP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 	No other gods  </a:t>
            </a:r>
          </a:p>
          <a:p>
            <a:pPr marL="0" marR="0" indent="0">
              <a:lnSpc>
                <a:spcPct val="107000"/>
              </a:lnSpc>
              <a:spcBef>
                <a:spcPts val="0"/>
              </a:spcBef>
              <a:spcAft>
                <a:spcPts val="800"/>
              </a:spcAft>
              <a:buNone/>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 	Do not make an idol</a:t>
            </a:r>
          </a:p>
          <a:p>
            <a:pPr marL="0" marR="0" indent="0">
              <a:lnSpc>
                <a:spcPct val="107000"/>
              </a:lnSpc>
              <a:spcBef>
                <a:spcPts val="0"/>
              </a:spcBef>
              <a:spcAft>
                <a:spcPts val="800"/>
              </a:spcAft>
              <a:buNone/>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 	Do not misuse God's name </a:t>
            </a:r>
          </a:p>
          <a:p>
            <a:pPr marL="0" marR="0" indent="0">
              <a:lnSpc>
                <a:spcPct val="107000"/>
              </a:lnSpc>
              <a:spcBef>
                <a:spcPts val="0"/>
              </a:spcBef>
              <a:spcAft>
                <a:spcPts val="800"/>
              </a:spcAft>
              <a:buNone/>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Language – powerful. Omitting ideas, adding Daniel 3:28-29 </a:t>
            </a:r>
          </a:p>
          <a:p>
            <a:pPr marL="0" marR="0" indent="0">
              <a:lnSpc>
                <a:spcPct val="107000"/>
              </a:lnSpc>
              <a:spcBef>
                <a:spcPts val="0"/>
              </a:spcBef>
              <a:spcAft>
                <a:spcPts val="800"/>
              </a:spcAft>
              <a:buNone/>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4. 	R</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emember the Sabbath  </a:t>
            </a:r>
          </a:p>
        </p:txBody>
      </p:sp>
    </p:spTree>
    <p:extLst>
      <p:ext uri="{BB962C8B-B14F-4D97-AF65-F5344CB8AC3E}">
        <p14:creationId xmlns:p14="http://schemas.microsoft.com/office/powerpoint/2010/main" val="3944053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F2AF18-CEE6-4036-8C97-2664E0094FEC}"/>
              </a:ext>
            </a:extLst>
          </p:cNvPr>
          <p:cNvSpPr>
            <a:spLocks noGrp="1"/>
          </p:cNvSpPr>
          <p:nvPr>
            <p:ph idx="1"/>
          </p:nvPr>
        </p:nvSpPr>
        <p:spPr>
          <a:xfrm>
            <a:off x="636390" y="1355371"/>
            <a:ext cx="8596668" cy="3880773"/>
          </a:xfrm>
        </p:spPr>
        <p:txBody>
          <a:bodyPr>
            <a:noAutofit/>
          </a:bodyPr>
          <a:lstStyle/>
          <a:p>
            <a:pPr marL="0" indent="0">
              <a:lnSpc>
                <a:spcPct val="107000"/>
              </a:lnSpc>
              <a:spcBef>
                <a:spcPts val="0"/>
              </a:spcBef>
              <a:spcAft>
                <a:spcPts val="800"/>
              </a:spcAft>
              <a:buNone/>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Commandments 5-10 individuals relate to each other, community.</a:t>
            </a:r>
          </a:p>
          <a:p>
            <a:pPr marL="0" indent="0">
              <a:lnSpc>
                <a:spcPct val="107000"/>
              </a:lnSpc>
              <a:spcBef>
                <a:spcPts val="0"/>
              </a:spcBef>
              <a:spcAft>
                <a:spcPts val="800"/>
              </a:spcAft>
              <a:buNone/>
            </a:pPr>
            <a:endPar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5. 	H</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onor your mother and father  </a:t>
            </a:r>
          </a:p>
          <a:p>
            <a:pPr marL="0" marR="0" indent="0">
              <a:lnSpc>
                <a:spcPct val="107000"/>
              </a:lnSpc>
              <a:spcBef>
                <a:spcPts val="0"/>
              </a:spcBef>
              <a:spcAft>
                <a:spcPts val="800"/>
              </a:spcAft>
              <a:buNone/>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  	Do not murder </a:t>
            </a:r>
          </a:p>
          <a:p>
            <a:pPr marL="0" marR="0" indent="0">
              <a:lnSpc>
                <a:spcPct val="107000"/>
              </a:lnSpc>
              <a:spcBef>
                <a:spcPts val="0"/>
              </a:spcBef>
              <a:spcAft>
                <a:spcPts val="800"/>
              </a:spcAft>
              <a:buNone/>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7. 	D</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 not commit adultery</a:t>
            </a:r>
          </a:p>
          <a:p>
            <a:pPr marL="0" marR="0" indent="0">
              <a:lnSpc>
                <a:spcPct val="107000"/>
              </a:lnSpc>
              <a:spcBef>
                <a:spcPts val="0"/>
              </a:spcBef>
              <a:spcAft>
                <a:spcPts val="800"/>
              </a:spcAft>
              <a:buNone/>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8. 	D</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 not steal </a:t>
            </a:r>
          </a:p>
          <a:p>
            <a:pPr marL="0" marR="0" indent="0">
              <a:lnSpc>
                <a:spcPct val="107000"/>
              </a:lnSpc>
              <a:spcBef>
                <a:spcPts val="0"/>
              </a:spcBef>
              <a:spcAft>
                <a:spcPts val="800"/>
              </a:spcAft>
              <a:buNone/>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9. 	N</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 false testimony </a:t>
            </a:r>
          </a:p>
          <a:p>
            <a:pPr marL="0" marR="0" indent="0">
              <a:lnSpc>
                <a:spcPct val="107000"/>
              </a:lnSpc>
              <a:spcBef>
                <a:spcPts val="0"/>
              </a:spcBef>
              <a:spcAft>
                <a:spcPts val="800"/>
              </a:spcAft>
              <a:buNone/>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10. 	D</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 not covet </a:t>
            </a:r>
            <a:endParaRPr lang="en-US" sz="2000" dirty="0">
              <a:solidFill>
                <a:schemeClr val="tx1"/>
              </a:solidFill>
            </a:endParaRPr>
          </a:p>
        </p:txBody>
      </p:sp>
    </p:spTree>
    <p:extLst>
      <p:ext uri="{BB962C8B-B14F-4D97-AF65-F5344CB8AC3E}">
        <p14:creationId xmlns:p14="http://schemas.microsoft.com/office/powerpoint/2010/main" val="15464704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2F2AF18-CEE6-4036-8C97-2664E0094FEC}"/>
              </a:ext>
            </a:extLst>
          </p:cNvPr>
          <p:cNvSpPr>
            <a:spLocks noGrp="1"/>
          </p:cNvSpPr>
          <p:nvPr>
            <p:ph idx="1"/>
          </p:nvPr>
        </p:nvSpPr>
        <p:spPr>
          <a:xfrm>
            <a:off x="677333" y="1253067"/>
            <a:ext cx="6408589" cy="4351866"/>
          </a:xfrm>
        </p:spPr>
        <p:txBody>
          <a:bodyPr anchor="ctr">
            <a:normAutofit/>
          </a:bodyPr>
          <a:lstStyle/>
          <a:p>
            <a:pPr marL="0" marR="0" indent="0">
              <a:spcBef>
                <a:spcPts val="0"/>
              </a:spcBef>
              <a:spcAft>
                <a:spcPts val="800"/>
              </a:spcAft>
              <a:buNone/>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T</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he tabernacle or tent of meeting</a:t>
            </a:r>
          </a:p>
          <a:p>
            <a:pPr marL="114300" marR="0" indent="0">
              <a:spcBef>
                <a:spcPts val="0"/>
              </a:spcBef>
              <a:spcAft>
                <a:spcPts val="0"/>
              </a:spcAft>
              <a:buNone/>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457200" marR="0">
              <a:spcBef>
                <a:spcPts val="0"/>
              </a:spcBef>
              <a:spcAft>
                <a:spcPts val="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Built to exact specifications</a:t>
            </a:r>
          </a:p>
          <a:p>
            <a:pPr marL="457200" marR="0">
              <a:spcBef>
                <a:spcPts val="0"/>
              </a:spcBef>
              <a:spcAft>
                <a:spcPts val="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Represented where God would live with his people. </a:t>
            </a:r>
          </a:p>
          <a:p>
            <a:pPr marL="457200" marR="0">
              <a:spcBef>
                <a:spcPts val="0"/>
              </a:spcBef>
              <a:spcAft>
                <a:spcPts val="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ark of the covenant  and the mercy seat represented his presence. </a:t>
            </a:r>
          </a:p>
          <a:p>
            <a:pPr marL="457200" marR="0">
              <a:spcBef>
                <a:spcPts val="0"/>
              </a:spcBef>
              <a:spcAft>
                <a:spcPts val="0"/>
              </a:spcAft>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T</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he lampstand represented his guidance. </a:t>
            </a:r>
          </a:p>
          <a:p>
            <a:pPr marL="457200" marR="0">
              <a:spcBef>
                <a:spcPts val="0"/>
              </a:spcBef>
              <a:spcAft>
                <a:spcPts val="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veil represented the barrier between Holy God and sinful man. </a:t>
            </a:r>
          </a:p>
          <a:p>
            <a:pPr marL="457200" marR="0">
              <a:spcBef>
                <a:spcPts val="0"/>
              </a:spcBef>
              <a:spcAft>
                <a:spcPts val="80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bronze altar where the animal sacrifices were offered showed that people could only come to the holy God through sacrifice not through works. </a:t>
            </a:r>
          </a:p>
        </p:txBody>
      </p:sp>
      <p:sp>
        <p:nvSpPr>
          <p:cNvPr id="15" name="Rectangle 14">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7" name="Straight Connector 16">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21"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0C67FE7-F23A-401B-BBB0-24DE68B4FBDD}"/>
              </a:ext>
            </a:extLst>
          </p:cNvPr>
          <p:cNvSpPr>
            <a:spLocks noGrp="1"/>
          </p:cNvSpPr>
          <p:nvPr>
            <p:ph type="title"/>
          </p:nvPr>
        </p:nvSpPr>
        <p:spPr>
          <a:xfrm>
            <a:off x="7829658" y="1253067"/>
            <a:ext cx="3371742" cy="4351866"/>
          </a:xfrm>
        </p:spPr>
        <p:txBody>
          <a:bodyPr anchor="ctr">
            <a:normAutofit/>
          </a:bodyPr>
          <a:lstStyle/>
          <a:p>
            <a:r>
              <a:rPr lang="en-US">
                <a:solidFill>
                  <a:schemeClr val="bg1"/>
                </a:solidFill>
              </a:rPr>
              <a:t>The Tabernacle</a:t>
            </a:r>
          </a:p>
        </p:txBody>
      </p:sp>
    </p:spTree>
    <p:extLst>
      <p:ext uri="{BB962C8B-B14F-4D97-AF65-F5344CB8AC3E}">
        <p14:creationId xmlns:p14="http://schemas.microsoft.com/office/powerpoint/2010/main" val="22979999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2F2AF18-CEE6-4036-8C97-2664E0094FEC}"/>
              </a:ext>
            </a:extLst>
          </p:cNvPr>
          <p:cNvSpPr>
            <a:spLocks noGrp="1"/>
          </p:cNvSpPr>
          <p:nvPr>
            <p:ph idx="1"/>
          </p:nvPr>
        </p:nvSpPr>
        <p:spPr>
          <a:xfrm>
            <a:off x="677333" y="1253067"/>
            <a:ext cx="6440295" cy="4351866"/>
          </a:xfrm>
        </p:spPr>
        <p:txBody>
          <a:bodyPr anchor="ctr">
            <a:normAutofit/>
          </a:bodyPr>
          <a:lstStyle/>
          <a:p>
            <a:pPr marL="0" marR="0">
              <a:spcBef>
                <a:spcPts val="0"/>
              </a:spcBef>
              <a:spcAft>
                <a:spcPts val="800"/>
              </a:spcAft>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W</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hen Jesus died on the cross the veil of the temple was torn from top to bottom exposing the holies of holies Matthew 27:51. </a:t>
            </a:r>
          </a:p>
          <a:p>
            <a:pPr marL="0" marR="0">
              <a:spcBef>
                <a:spcPts val="0"/>
              </a:spcBef>
              <a:spcAft>
                <a:spcPts val="80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Jesus became the ultimate sacrifice for our sins and through his blood we have access to the very presence of God </a:t>
            </a:r>
          </a:p>
          <a:p>
            <a:pPr marL="0" marR="0">
              <a:spcBef>
                <a:spcPts val="0"/>
              </a:spcBef>
              <a:spcAft>
                <a:spcPts val="800"/>
              </a:spcAft>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We are encouraged to draw near to God</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Hebrews 4:15- 16 </a:t>
            </a:r>
          </a:p>
          <a:p>
            <a:pPr marL="0" marR="0">
              <a:spcBef>
                <a:spcPts val="0"/>
              </a:spcBef>
              <a:spcAft>
                <a:spcPts val="80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Hebrews 10:19 - 22.  </a:t>
            </a:r>
          </a:p>
          <a:p>
            <a:pPr marL="0" marR="0" indent="0">
              <a:spcBef>
                <a:spcPts val="0"/>
              </a:spcBef>
              <a:spcAft>
                <a:spcPts val="800"/>
              </a:spcAft>
              <a:buNone/>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endParaRPr lang="en-US" sz="2000" dirty="0">
              <a:solidFill>
                <a:schemeClr val="tx1"/>
              </a:solidFill>
            </a:endParaRPr>
          </a:p>
        </p:txBody>
      </p:sp>
      <p:sp>
        <p:nvSpPr>
          <p:cNvPr id="10" name="Rectangle 9">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2" name="Straight Connector 11">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85810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A2A2893-ADA6-FAE9-8264-E832081B6B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41A109-07A4-35D8-3B87-4518DB0342DE}"/>
              </a:ext>
            </a:extLst>
          </p:cNvPr>
          <p:cNvSpPr>
            <a:spLocks noGrp="1"/>
          </p:cNvSpPr>
          <p:nvPr>
            <p:ph type="title"/>
          </p:nvPr>
        </p:nvSpPr>
        <p:spPr>
          <a:xfrm>
            <a:off x="677334" y="609600"/>
            <a:ext cx="8596668" cy="1320800"/>
          </a:xfrm>
        </p:spPr>
        <p:txBody>
          <a:bodyPr anchor="t">
            <a:normAutofit/>
          </a:bodyPr>
          <a:lstStyle/>
          <a:p>
            <a:r>
              <a:rPr lang="en-US" dirty="0"/>
              <a:t>Let's get to know about the class</a:t>
            </a:r>
          </a:p>
        </p:txBody>
      </p:sp>
      <p:pic>
        <p:nvPicPr>
          <p:cNvPr id="5" name="Graphic 4" descr="Globe with solid fill">
            <a:extLst>
              <a:ext uri="{FF2B5EF4-FFF2-40B4-BE49-F238E27FC236}">
                <a16:creationId xmlns:a16="http://schemas.microsoft.com/office/drawing/2014/main" id="{A0390B8D-485F-53BC-1D25-A19DEE2EC54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7474" y="2159331"/>
            <a:ext cx="2915973" cy="2915973"/>
          </a:xfrm>
          <a:prstGeom prst="rect">
            <a:avLst/>
          </a:prstGeom>
        </p:spPr>
      </p:pic>
      <p:sp>
        <p:nvSpPr>
          <p:cNvPr id="3" name="Content Placeholder 2">
            <a:extLst>
              <a:ext uri="{FF2B5EF4-FFF2-40B4-BE49-F238E27FC236}">
                <a16:creationId xmlns:a16="http://schemas.microsoft.com/office/drawing/2014/main" id="{4E8D0A55-6E83-398B-4997-886DF3B3108F}"/>
              </a:ext>
            </a:extLst>
          </p:cNvPr>
          <p:cNvSpPr>
            <a:spLocks noGrp="1"/>
          </p:cNvSpPr>
          <p:nvPr>
            <p:ph idx="1"/>
          </p:nvPr>
        </p:nvSpPr>
        <p:spPr>
          <a:xfrm>
            <a:off x="4063160" y="2160589"/>
            <a:ext cx="5207839" cy="3880773"/>
          </a:xfrm>
        </p:spPr>
        <p:txBody>
          <a:bodyPr>
            <a:normAutofit/>
          </a:bodyPr>
          <a:lstStyle/>
          <a:p>
            <a:pPr marL="0" indent="0">
              <a:buNone/>
            </a:pPr>
            <a:endParaRPr lang="en-US" sz="2000" dirty="0"/>
          </a:p>
          <a:p>
            <a:r>
              <a:rPr lang="en-US" sz="2000" dirty="0"/>
              <a:t>Syllabus</a:t>
            </a:r>
          </a:p>
          <a:p>
            <a:endParaRPr lang="en-US" sz="2000" dirty="0"/>
          </a:p>
          <a:p>
            <a:pPr marL="0" indent="0">
              <a:buNone/>
            </a:pPr>
            <a:endParaRPr lang="en-US" sz="2000" dirty="0"/>
          </a:p>
        </p:txBody>
      </p:sp>
    </p:spTree>
    <p:extLst>
      <p:ext uri="{BB962C8B-B14F-4D97-AF65-F5344CB8AC3E}">
        <p14:creationId xmlns:p14="http://schemas.microsoft.com/office/powerpoint/2010/main" val="33700773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B2B4324-CE45-189F-2AD2-FB5EC6FFF578}"/>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19A098-3DD3-A0A9-9B09-1E42441717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720B6D6-6397-7363-BB97-97D1563BEA7D}"/>
              </a:ext>
            </a:extLst>
          </p:cNvPr>
          <p:cNvSpPr>
            <a:spLocks noGrp="1"/>
          </p:cNvSpPr>
          <p:nvPr>
            <p:ph idx="1"/>
          </p:nvPr>
        </p:nvSpPr>
        <p:spPr>
          <a:xfrm>
            <a:off x="282804" y="688157"/>
            <a:ext cx="6869862" cy="6080288"/>
          </a:xfrm>
        </p:spPr>
        <p:txBody>
          <a:bodyPr anchor="ctr">
            <a:normAutofit/>
          </a:bodyPr>
          <a:lstStyle/>
          <a:p>
            <a:pPr marL="0" marR="0" indent="0">
              <a:spcBef>
                <a:spcPts val="0"/>
              </a:spcBef>
              <a:spcAft>
                <a:spcPts val="800"/>
              </a:spcAft>
              <a:buNone/>
            </a:pP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Hebrews 4:15- 16</a:t>
            </a:r>
          </a:p>
          <a:p>
            <a:pPr marL="0" marR="0" indent="0">
              <a:spcBef>
                <a:spcPts val="0"/>
              </a:spcBef>
              <a:spcAft>
                <a:spcPts val="800"/>
              </a:spcAft>
              <a:buNone/>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F</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or since we have a high priest who has gone through the heavens, Jesus the son of God, let us hold firmly to the faith we profess. For we do not have a high priest who is unable to sympathize with our weakness, but we have one who has been tempted in every way, just as we are - yet was without sin.</a:t>
            </a: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Let us then approach the throne of grace with confidence, so that we may receive mercy and find grace to help us in our time of need,</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800"/>
              </a:spcAft>
              <a:buNone/>
            </a:pP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solidFill>
                <a:schemeClr val="tx1"/>
              </a:solidFill>
            </a:endParaRPr>
          </a:p>
        </p:txBody>
      </p:sp>
      <p:sp>
        <p:nvSpPr>
          <p:cNvPr id="10" name="Rectangle 9">
            <a:extLst>
              <a:ext uri="{FF2B5EF4-FFF2-40B4-BE49-F238E27FC236}">
                <a16:creationId xmlns:a16="http://schemas.microsoft.com/office/drawing/2014/main" id="{2DAC4B72-D93C-AEEB-4D64-BA1BCEC23D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2" name="Straight Connector 11">
            <a:extLst>
              <a:ext uri="{FF2B5EF4-FFF2-40B4-BE49-F238E27FC236}">
                <a16:creationId xmlns:a16="http://schemas.microsoft.com/office/drawing/2014/main" id="{07C617A7-C857-6968-7FC6-44C323F560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94D7784A-3185-922C-2491-2D54126D4A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5E8A6F52-0447-9518-BA49-878D1C739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FDF0CE6B-BE84-3833-5F3A-738E0FB682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CE6724F8-1C4A-449D-D6E3-646F758EEA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566EC8A5-9AE3-975A-48DC-42DD05196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8">
            <a:extLst>
              <a:ext uri="{FF2B5EF4-FFF2-40B4-BE49-F238E27FC236}">
                <a16:creationId xmlns:a16="http://schemas.microsoft.com/office/drawing/2014/main" id="{87D95197-8855-9B91-7A9B-9A65E469FB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a:extLst>
              <a:ext uri="{FF2B5EF4-FFF2-40B4-BE49-F238E27FC236}">
                <a16:creationId xmlns:a16="http://schemas.microsoft.com/office/drawing/2014/main" id="{F9E977D3-F6DC-2103-D1F1-DE649E14E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11F3D6E0-B3FF-41EC-3237-FCA9AFA7D5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8527843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E4BB716-F72F-4CA1-A7C9-02342A42E37E}"/>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63176D0-AF3F-117A-37F9-6C6F5ED0A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40F8DFC-58E9-7EDD-1F7C-07ADCC671663}"/>
              </a:ext>
            </a:extLst>
          </p:cNvPr>
          <p:cNvSpPr>
            <a:spLocks noGrp="1"/>
          </p:cNvSpPr>
          <p:nvPr>
            <p:ph idx="1"/>
          </p:nvPr>
        </p:nvSpPr>
        <p:spPr>
          <a:xfrm>
            <a:off x="282805" y="169682"/>
            <a:ext cx="6834824" cy="5435251"/>
          </a:xfrm>
        </p:spPr>
        <p:txBody>
          <a:bodyPr anchor="ctr">
            <a:normAutofit lnSpcReduction="10000"/>
          </a:bodyPr>
          <a:lstStyle/>
          <a:p>
            <a:pPr marL="0" marR="0" indent="0">
              <a:spcBef>
                <a:spcPts val="0"/>
              </a:spcBef>
              <a:spcAft>
                <a:spcPts val="800"/>
              </a:spcAft>
              <a:buNone/>
            </a:pP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Hebrews 10:19 - 24. </a:t>
            </a:r>
          </a:p>
          <a:p>
            <a:pPr marL="0" marR="0" indent="0">
              <a:spcBef>
                <a:spcPts val="0"/>
              </a:spcBef>
              <a:spcAft>
                <a:spcPts val="800"/>
              </a:spcAft>
              <a:buNone/>
            </a:pP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800"/>
              </a:spcAft>
              <a:buNone/>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Therefore, brothers, since we have confidence to enter the Most Holy Place by the blood of Jesus, by a new and living way opened for us through the curtain, that is, his body, and since we have a great priest over the house of God, let us draw near to God with a sincere  heart in full assurance of faith, having our hearts sprinkled to cleanse us from a guilty conscience and having our bodies washed with pure water. Let us hold unswervingly to the hope we profess, for he who promised is faithful. And let us consider how we may spur one another on toward love and good deeds.  </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800"/>
              </a:spcAft>
              <a:buNone/>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80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Story - Bird-in-hand Pennsylvania </a:t>
            </a:r>
          </a:p>
          <a:p>
            <a:endParaRPr lang="en-US" sz="2000" dirty="0">
              <a:solidFill>
                <a:schemeClr val="tx1"/>
              </a:solidFill>
            </a:endParaRPr>
          </a:p>
        </p:txBody>
      </p:sp>
      <p:sp>
        <p:nvSpPr>
          <p:cNvPr id="10" name="Rectangle 9">
            <a:extLst>
              <a:ext uri="{FF2B5EF4-FFF2-40B4-BE49-F238E27FC236}">
                <a16:creationId xmlns:a16="http://schemas.microsoft.com/office/drawing/2014/main" id="{3F7BEF71-3B8A-D65C-1C2C-9C1E4A010B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2" name="Straight Connector 11">
            <a:extLst>
              <a:ext uri="{FF2B5EF4-FFF2-40B4-BE49-F238E27FC236}">
                <a16:creationId xmlns:a16="http://schemas.microsoft.com/office/drawing/2014/main" id="{186B182E-D60F-E877-FB90-271F15871A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0A802E0D-C57B-1307-4947-5E94983099F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CE7A41CD-88A5-0889-5A3C-7296B44A3A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906E9747-E47D-89D9-D948-822CE954D4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42CA6747-BCB5-8909-43CA-10EFAD5B1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D954920F-539E-E072-A65B-C60D49FCDD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8">
            <a:extLst>
              <a:ext uri="{FF2B5EF4-FFF2-40B4-BE49-F238E27FC236}">
                <a16:creationId xmlns:a16="http://schemas.microsoft.com/office/drawing/2014/main" id="{15661B1A-0A45-9E79-8357-BBBBFDABC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a:extLst>
              <a:ext uri="{FF2B5EF4-FFF2-40B4-BE49-F238E27FC236}">
                <a16:creationId xmlns:a16="http://schemas.microsoft.com/office/drawing/2014/main" id="{3F2593E1-C62B-A1B8-24A0-6D4A7ED90A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2ACEE5E4-FECC-89DB-7AA6-7FB565604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1484464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0A7F5-B820-46D5-B711-C8D0430F9D48}"/>
              </a:ext>
            </a:extLst>
          </p:cNvPr>
          <p:cNvSpPr>
            <a:spLocks noGrp="1"/>
          </p:cNvSpPr>
          <p:nvPr>
            <p:ph type="title"/>
          </p:nvPr>
        </p:nvSpPr>
        <p:spPr>
          <a:xfrm>
            <a:off x="4974337" y="1265314"/>
            <a:ext cx="4299666" cy="3249131"/>
          </a:xfrm>
        </p:spPr>
        <p:txBody>
          <a:bodyPr vert="horz" lIns="91440" tIns="45720" rIns="91440" bIns="45720" rtlCol="0" anchor="b">
            <a:normAutofit/>
          </a:bodyPr>
          <a:lstStyle/>
          <a:p>
            <a:r>
              <a:rPr lang="en-US" sz="5400" kern="1200" dirty="0">
                <a:solidFill>
                  <a:schemeClr val="accent1"/>
                </a:solidFill>
                <a:latin typeface="+mj-lt"/>
                <a:ea typeface="+mj-ea"/>
                <a:cs typeface="+mj-cs"/>
              </a:rPr>
              <a:t>30 Minute </a:t>
            </a:r>
            <a:r>
              <a:rPr lang="en-US" sz="5400" b="1" kern="1200" dirty="0">
                <a:solidFill>
                  <a:schemeClr val="accent1"/>
                </a:solidFill>
                <a:latin typeface="+mj-lt"/>
                <a:ea typeface="+mj-ea"/>
                <a:cs typeface="+mj-cs"/>
              </a:rPr>
              <a:t>Break</a:t>
            </a:r>
            <a:endParaRPr lang="en-US" sz="5400" kern="1200" dirty="0">
              <a:solidFill>
                <a:schemeClr val="accent1"/>
              </a:solidFill>
              <a:latin typeface="+mj-lt"/>
              <a:ea typeface="+mj-ea"/>
              <a:cs typeface="+mj-cs"/>
            </a:endParaRPr>
          </a:p>
        </p:txBody>
      </p:sp>
      <p:pic>
        <p:nvPicPr>
          <p:cNvPr id="6" name="Graphic 5" descr="Tea">
            <a:extLst>
              <a:ext uri="{FF2B5EF4-FFF2-40B4-BE49-F238E27FC236}">
                <a16:creationId xmlns:a16="http://schemas.microsoft.com/office/drawing/2014/main" id="{EB52BDA6-0749-4329-A0CB-335414FABF6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8604" y="1550139"/>
            <a:ext cx="3765692" cy="3765692"/>
          </a:xfrm>
          <a:prstGeom prst="rect">
            <a:avLst/>
          </a:prstGeom>
        </p:spPr>
      </p:pic>
    </p:spTree>
    <p:extLst>
      <p:ext uri="{BB962C8B-B14F-4D97-AF65-F5344CB8AC3E}">
        <p14:creationId xmlns:p14="http://schemas.microsoft.com/office/powerpoint/2010/main" val="42527015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67FE7-F23A-401B-BBB0-24DE68B4FBDD}"/>
              </a:ext>
            </a:extLst>
          </p:cNvPr>
          <p:cNvSpPr>
            <a:spLocks noGrp="1"/>
          </p:cNvSpPr>
          <p:nvPr>
            <p:ph type="title"/>
          </p:nvPr>
        </p:nvSpPr>
        <p:spPr/>
        <p:txBody>
          <a:bodyPr/>
          <a:lstStyle/>
          <a:p>
            <a:r>
              <a:rPr lang="en-US" dirty="0"/>
              <a:t>Leviticus</a:t>
            </a:r>
          </a:p>
        </p:txBody>
      </p:sp>
      <p:sp>
        <p:nvSpPr>
          <p:cNvPr id="3" name="Content Placeholder 2">
            <a:extLst>
              <a:ext uri="{FF2B5EF4-FFF2-40B4-BE49-F238E27FC236}">
                <a16:creationId xmlns:a16="http://schemas.microsoft.com/office/drawing/2014/main" id="{72F2AF18-CEE6-4036-8C97-2664E0094FEC}"/>
              </a:ext>
            </a:extLst>
          </p:cNvPr>
          <p:cNvSpPr>
            <a:spLocks noGrp="1"/>
          </p:cNvSpPr>
          <p:nvPr>
            <p:ph idx="1"/>
          </p:nvPr>
        </p:nvSpPr>
        <p:spPr/>
        <p:txBody>
          <a:bodyPr>
            <a:noAutofit/>
          </a:bodyPr>
          <a:lstStyle/>
          <a:p>
            <a:pPr marL="0" marR="0" indent="0">
              <a:lnSpc>
                <a:spcPct val="107000"/>
              </a:lnSpc>
              <a:spcBef>
                <a:spcPts val="0"/>
              </a:spcBef>
              <a:spcAft>
                <a:spcPts val="800"/>
              </a:spcAft>
              <a:buNone/>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Author: Moses</a:t>
            </a:r>
          </a:p>
          <a:p>
            <a:pPr marL="0" marR="0" indent="0">
              <a:lnSpc>
                <a:spcPct val="107000"/>
              </a:lnSpc>
              <a:spcBef>
                <a:spcPts val="0"/>
              </a:spcBef>
              <a:spcAft>
                <a:spcPts val="800"/>
              </a:spcAft>
              <a:buNone/>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Recipients: Israel at Mt. Sinai</a:t>
            </a:r>
          </a:p>
          <a:p>
            <a:pPr marL="0" marR="0" indent="0">
              <a:lnSpc>
                <a:spcPct val="107000"/>
              </a:lnSpc>
              <a:spcBef>
                <a:spcPts val="0"/>
              </a:spcBef>
              <a:spcAft>
                <a:spcPts val="800"/>
              </a:spcAft>
              <a:buNone/>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Date: 1445 BC</a:t>
            </a:r>
          </a:p>
          <a:p>
            <a:pPr marL="0" marR="0" indent="0">
              <a:lnSpc>
                <a:spcPct val="107000"/>
              </a:lnSpc>
              <a:spcBef>
                <a:spcPts val="0"/>
              </a:spcBef>
              <a:spcAft>
                <a:spcPts val="800"/>
              </a:spcAft>
              <a:buNone/>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Major theme: God is holy, Holiness (Hebrew </a:t>
            </a:r>
            <a:r>
              <a:rPr lang="en-US" sz="20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qodesh</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p>
            <a:pPr marL="0" marR="0" indent="0">
              <a:lnSpc>
                <a:spcPct val="107000"/>
              </a:lnSpc>
              <a:spcBef>
                <a:spcPts val="0"/>
              </a:spcBef>
              <a:spcAft>
                <a:spcPts val="800"/>
              </a:spcAft>
              <a:buNone/>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Key Verse: Be holy for I am holy. Leviticus 11: 44 and 45</a:t>
            </a:r>
          </a:p>
          <a:p>
            <a:pPr marL="0" marR="0" indent="0">
              <a:lnSpc>
                <a:spcPct val="107000"/>
              </a:lnSpc>
              <a:spcBef>
                <a:spcPts val="0"/>
              </a:spcBef>
              <a:spcAft>
                <a:spcPts val="800"/>
              </a:spcAft>
              <a:buNone/>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Purpose: A worship guide for both priests and people</a:t>
            </a:r>
          </a:p>
          <a:p>
            <a:pPr marL="0" marR="0" indent="0">
              <a:lnSpc>
                <a:spcPct val="107000"/>
              </a:lnSpc>
              <a:spcBef>
                <a:spcPts val="0"/>
              </a:spcBef>
              <a:spcAft>
                <a:spcPts val="800"/>
              </a:spcAft>
              <a:buNone/>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Purpose: To teach Israel how to walk in practical holiness with God</a:t>
            </a:r>
          </a:p>
          <a:p>
            <a:pPr marL="0" marR="0" indent="0">
              <a:lnSpc>
                <a:spcPct val="107000"/>
              </a:lnSpc>
              <a:spcBef>
                <a:spcPts val="0"/>
              </a:spcBef>
              <a:spcAft>
                <a:spcPts val="800"/>
              </a:spcAft>
              <a:buNone/>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Big Idea: God is an ever present, personal, holy God, who demands holiness. </a:t>
            </a:r>
          </a:p>
          <a:p>
            <a:endParaRPr lang="en-US" sz="2000" dirty="0">
              <a:solidFill>
                <a:schemeClr val="tx1"/>
              </a:solidFill>
            </a:endParaRPr>
          </a:p>
        </p:txBody>
      </p:sp>
    </p:spTree>
    <p:extLst>
      <p:ext uri="{BB962C8B-B14F-4D97-AF65-F5344CB8AC3E}">
        <p14:creationId xmlns:p14="http://schemas.microsoft.com/office/powerpoint/2010/main" val="5160302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67FE7-F23A-401B-BBB0-24DE68B4FBDD}"/>
              </a:ext>
            </a:extLst>
          </p:cNvPr>
          <p:cNvSpPr>
            <a:spLocks noGrp="1"/>
          </p:cNvSpPr>
          <p:nvPr>
            <p:ph type="title"/>
          </p:nvPr>
        </p:nvSpPr>
        <p:spPr/>
        <p:txBody>
          <a:bodyPr/>
          <a:lstStyle/>
          <a:p>
            <a:r>
              <a:rPr lang="en-US" dirty="0"/>
              <a:t>New Testament View of Holiness </a:t>
            </a:r>
          </a:p>
        </p:txBody>
      </p:sp>
      <p:sp>
        <p:nvSpPr>
          <p:cNvPr id="3" name="Content Placeholder 2">
            <a:extLst>
              <a:ext uri="{FF2B5EF4-FFF2-40B4-BE49-F238E27FC236}">
                <a16:creationId xmlns:a16="http://schemas.microsoft.com/office/drawing/2014/main" id="{72F2AF18-CEE6-4036-8C97-2664E0094FEC}"/>
              </a:ext>
            </a:extLst>
          </p:cNvPr>
          <p:cNvSpPr>
            <a:spLocks noGrp="1"/>
          </p:cNvSpPr>
          <p:nvPr>
            <p:ph idx="1"/>
          </p:nvPr>
        </p:nvSpPr>
        <p:spPr/>
        <p:txBody>
          <a:bodyPr>
            <a:normAutofit/>
          </a:bodyPr>
          <a:lstStyle/>
          <a:p>
            <a:pPr marL="0" marR="0" indent="0">
              <a:lnSpc>
                <a:spcPct val="107000"/>
              </a:lnSpc>
              <a:spcBef>
                <a:spcPts val="0"/>
              </a:spcBef>
              <a:spcAft>
                <a:spcPts val="800"/>
              </a:spcAft>
              <a:buNone/>
            </a:pP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Romans 12:1 Therefore I urge you, brothers, in view of God’s mercy, to offer your bodies as living sacrifices, holy  and pleasing to God – this is your spiritual act of worship.</a:t>
            </a:r>
          </a:p>
          <a:p>
            <a:pPr marL="0" marR="0">
              <a:lnSpc>
                <a:spcPct val="107000"/>
              </a:lnSpc>
              <a:spcBef>
                <a:spcPts val="0"/>
              </a:spcBef>
              <a:spcAft>
                <a:spcPts val="800"/>
              </a:spcAft>
            </a:pP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solidFill>
                <a:schemeClr val="tx1"/>
              </a:solidFill>
            </a:endParaRPr>
          </a:p>
        </p:txBody>
      </p:sp>
    </p:spTree>
    <p:extLst>
      <p:ext uri="{BB962C8B-B14F-4D97-AF65-F5344CB8AC3E}">
        <p14:creationId xmlns:p14="http://schemas.microsoft.com/office/powerpoint/2010/main" val="3881921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4FC1B8-3C74-5E25-C621-B88BACBCE0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FEE432-3CD8-9C86-AC41-E430C5F4135B}"/>
              </a:ext>
            </a:extLst>
          </p:cNvPr>
          <p:cNvSpPr>
            <a:spLocks noGrp="1"/>
          </p:cNvSpPr>
          <p:nvPr>
            <p:ph type="title"/>
          </p:nvPr>
        </p:nvSpPr>
        <p:spPr/>
        <p:txBody>
          <a:bodyPr/>
          <a:lstStyle/>
          <a:p>
            <a:r>
              <a:rPr lang="en-US" dirty="0"/>
              <a:t>New Testament View of Holiness </a:t>
            </a:r>
          </a:p>
        </p:txBody>
      </p:sp>
      <p:sp>
        <p:nvSpPr>
          <p:cNvPr id="3" name="Content Placeholder 2">
            <a:extLst>
              <a:ext uri="{FF2B5EF4-FFF2-40B4-BE49-F238E27FC236}">
                <a16:creationId xmlns:a16="http://schemas.microsoft.com/office/drawing/2014/main" id="{9F4CDB73-5398-71C8-2999-DFF1AE3BF9DF}"/>
              </a:ext>
            </a:extLst>
          </p:cNvPr>
          <p:cNvSpPr>
            <a:spLocks noGrp="1"/>
          </p:cNvSpPr>
          <p:nvPr>
            <p:ph idx="1"/>
          </p:nvPr>
        </p:nvSpPr>
        <p:spPr/>
        <p:txBody>
          <a:bodyPr>
            <a:normAutofit/>
          </a:bodyPr>
          <a:lstStyle/>
          <a:p>
            <a:pPr marL="0" marR="0" indent="0">
              <a:lnSpc>
                <a:spcPct val="107000"/>
              </a:lnSpc>
              <a:spcBef>
                <a:spcPts val="0"/>
              </a:spcBef>
              <a:spcAft>
                <a:spcPts val="800"/>
              </a:spcAft>
              <a:buNone/>
            </a:pP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Romans 12:1 Therefore I urge you, brothers, in view of God’s mercy, to offer your bodies as living sacrifices, holy  and pleasing to God – this is your spiritual act of worship.</a:t>
            </a:r>
          </a:p>
          <a:p>
            <a:pPr marL="0" marR="0">
              <a:lnSpc>
                <a:spcPct val="107000"/>
              </a:lnSpc>
              <a:spcBef>
                <a:spcPts val="0"/>
              </a:spcBef>
              <a:spcAft>
                <a:spcPts val="800"/>
              </a:spcAft>
            </a:pP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 John 1:7 But if we walk in the light ,we have fellowship with one another, and the blood of Jesus, His son, purifies us from all sin.</a:t>
            </a:r>
          </a:p>
          <a:p>
            <a:endParaRPr lang="en-US" sz="2000" dirty="0">
              <a:solidFill>
                <a:schemeClr val="tx1"/>
              </a:solidFill>
            </a:endParaRPr>
          </a:p>
        </p:txBody>
      </p:sp>
    </p:spTree>
    <p:extLst>
      <p:ext uri="{BB962C8B-B14F-4D97-AF65-F5344CB8AC3E}">
        <p14:creationId xmlns:p14="http://schemas.microsoft.com/office/powerpoint/2010/main" val="42172932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67FE7-F23A-401B-BBB0-24DE68B4FBDD}"/>
              </a:ext>
            </a:extLst>
          </p:cNvPr>
          <p:cNvSpPr>
            <a:spLocks noGrp="1"/>
          </p:cNvSpPr>
          <p:nvPr>
            <p:ph type="title"/>
          </p:nvPr>
        </p:nvSpPr>
        <p:spPr/>
        <p:txBody>
          <a:bodyPr/>
          <a:lstStyle/>
          <a:p>
            <a:r>
              <a:rPr lang="en-US" dirty="0"/>
              <a:t>Numbers</a:t>
            </a:r>
          </a:p>
        </p:txBody>
      </p:sp>
      <p:sp>
        <p:nvSpPr>
          <p:cNvPr id="3" name="Content Placeholder 2">
            <a:extLst>
              <a:ext uri="{FF2B5EF4-FFF2-40B4-BE49-F238E27FC236}">
                <a16:creationId xmlns:a16="http://schemas.microsoft.com/office/drawing/2014/main" id="{72F2AF18-CEE6-4036-8C97-2664E0094FEC}"/>
              </a:ext>
            </a:extLst>
          </p:cNvPr>
          <p:cNvSpPr>
            <a:spLocks noGrp="1"/>
          </p:cNvSpPr>
          <p:nvPr>
            <p:ph idx="1"/>
          </p:nvPr>
        </p:nvSpPr>
        <p:spPr>
          <a:xfrm>
            <a:off x="677334" y="1833042"/>
            <a:ext cx="8596668" cy="4731531"/>
          </a:xfrm>
        </p:spPr>
        <p:txBody>
          <a:bodyPr>
            <a:normAutofit/>
          </a:bodyPr>
          <a:lstStyle/>
          <a:p>
            <a:pPr marL="0" marR="0" indent="0">
              <a:lnSpc>
                <a:spcPct val="107000"/>
              </a:lnSpc>
              <a:spcBef>
                <a:spcPts val="0"/>
              </a:spcBef>
              <a:spcAft>
                <a:spcPts val="800"/>
              </a:spcAft>
              <a:buNone/>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A</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uthor: Moses</a:t>
            </a:r>
          </a:p>
          <a:p>
            <a:pPr marL="0" marR="0" indent="0">
              <a:lnSpc>
                <a:spcPct val="107000"/>
              </a:lnSpc>
              <a:spcBef>
                <a:spcPts val="0"/>
              </a:spcBef>
              <a:spcAft>
                <a:spcPts val="800"/>
              </a:spcAft>
              <a:buNone/>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Recipients: The second generation of Israelites in the wilderness</a:t>
            </a:r>
          </a:p>
          <a:p>
            <a:pPr marL="0" marR="0" indent="0">
              <a:lnSpc>
                <a:spcPct val="107000"/>
              </a:lnSpc>
              <a:spcBef>
                <a:spcPts val="0"/>
              </a:spcBef>
              <a:spcAft>
                <a:spcPts val="800"/>
              </a:spcAft>
              <a:buNone/>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D</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ate: 1444-1406 BC</a:t>
            </a:r>
          </a:p>
          <a:p>
            <a:pPr marL="0" marR="0" indent="0">
              <a:lnSpc>
                <a:spcPct val="107000"/>
              </a:lnSpc>
              <a:spcBef>
                <a:spcPts val="0"/>
              </a:spcBef>
              <a:spcAft>
                <a:spcPts val="800"/>
              </a:spcAft>
              <a:buNone/>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Key Verse: Numbers 6:22-26</a:t>
            </a:r>
          </a:p>
          <a:p>
            <a:pPr marL="0" marR="0" indent="0">
              <a:lnSpc>
                <a:spcPct val="107000"/>
              </a:lnSpc>
              <a:spcBef>
                <a:spcPts val="0"/>
              </a:spcBef>
              <a:spcAft>
                <a:spcPts val="800"/>
              </a:spcAft>
              <a:buNone/>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Big Idea:  success and ultimate failure of the first generation.</a:t>
            </a:r>
          </a:p>
          <a:p>
            <a:pPr>
              <a:lnSpc>
                <a:spcPct val="107000"/>
              </a:lnSpc>
              <a:spcBef>
                <a:spcPts val="0"/>
              </a:spcBef>
              <a:spcAft>
                <a:spcPts val="80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Unbelief, disobedience, ungratefulness, and grumbling against God and Gods leader Moses, disqualified the first generation from going into the promised land. </a:t>
            </a:r>
          </a:p>
          <a:p>
            <a:pPr>
              <a:lnSpc>
                <a:spcPct val="107000"/>
              </a:lnSpc>
              <a:spcBef>
                <a:spcPts val="0"/>
              </a:spcBef>
              <a:spcAft>
                <a:spcPts val="80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unbelief and disobedience of the first generation was so pervasive that even Moses own brother and sister revolted against66 him. </a:t>
            </a:r>
          </a:p>
          <a:p>
            <a:endParaRPr lang="en-US" sz="2000" dirty="0">
              <a:solidFill>
                <a:schemeClr val="tx1"/>
              </a:solidFill>
            </a:endParaRPr>
          </a:p>
        </p:txBody>
      </p:sp>
    </p:spTree>
    <p:extLst>
      <p:ext uri="{BB962C8B-B14F-4D97-AF65-F5344CB8AC3E}">
        <p14:creationId xmlns:p14="http://schemas.microsoft.com/office/powerpoint/2010/main" val="7990959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F2AF18-CEE6-4036-8C97-2664E0094FEC}"/>
              </a:ext>
            </a:extLst>
          </p:cNvPr>
          <p:cNvSpPr>
            <a:spLocks noGrp="1"/>
          </p:cNvSpPr>
          <p:nvPr>
            <p:ph idx="1"/>
          </p:nvPr>
        </p:nvSpPr>
        <p:spPr/>
        <p:txBody>
          <a:bodyPr>
            <a:normAutofit/>
          </a:bodyPr>
          <a:lstStyle/>
          <a:p>
            <a:pPr marL="0" marR="0">
              <a:lnSpc>
                <a:spcPct val="107000"/>
              </a:lnSpc>
              <a:spcBef>
                <a:spcPts val="0"/>
              </a:spcBef>
              <a:spcAft>
                <a:spcPts val="80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Miriam and Aaron's objection were motivated by jealousy and prejudice.  Moses' wife was a Cushite, of African descent. It is clear that God defended Moses' decision and was not pleased with their attitude. </a:t>
            </a:r>
          </a:p>
          <a:p>
            <a:pPr marL="0" marR="0">
              <a:lnSpc>
                <a:spcPct val="107000"/>
              </a:lnSpc>
              <a:spcBef>
                <a:spcPts val="0"/>
              </a:spcBef>
              <a:spcAft>
                <a:spcPts val="80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Miriam's leprosy, extreme whiteness, was the opposite of the complexion of Moses wife. </a:t>
            </a:r>
          </a:p>
          <a:p>
            <a:pPr marL="0" marR="0">
              <a:lnSpc>
                <a:spcPct val="107000"/>
              </a:lnSpc>
              <a:spcBef>
                <a:spcPts val="0"/>
              </a:spcBef>
              <a:spcAft>
                <a:spcPts val="80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Moses prayed for his sister and God healed her. </a:t>
            </a:r>
          </a:p>
          <a:p>
            <a:pPr marL="0" marR="0" indent="0">
              <a:lnSpc>
                <a:spcPct val="107000"/>
              </a:lnSpc>
              <a:spcBef>
                <a:spcPts val="0"/>
              </a:spcBef>
              <a:spcAft>
                <a:spcPts val="800"/>
              </a:spcAft>
              <a:buNone/>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(Moses knew what leprosy felt like)</a:t>
            </a:r>
          </a:p>
        </p:txBody>
      </p:sp>
    </p:spTree>
    <p:extLst>
      <p:ext uri="{BB962C8B-B14F-4D97-AF65-F5344CB8AC3E}">
        <p14:creationId xmlns:p14="http://schemas.microsoft.com/office/powerpoint/2010/main" val="31513979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F2AF18-CEE6-4036-8C97-2664E0094FEC}"/>
              </a:ext>
            </a:extLst>
          </p:cNvPr>
          <p:cNvSpPr>
            <a:spLocks noGrp="1"/>
          </p:cNvSpPr>
          <p:nvPr>
            <p:ph idx="1"/>
          </p:nvPr>
        </p:nvSpPr>
        <p:spPr/>
        <p:txBody>
          <a:bodyPr>
            <a:normAutofit/>
          </a:bodyPr>
          <a:lstStyle/>
          <a:p>
            <a:pPr marL="0" marR="0">
              <a:lnSpc>
                <a:spcPct val="107000"/>
              </a:lnSpc>
              <a:spcBef>
                <a:spcPts val="0"/>
              </a:spcBef>
              <a:spcAft>
                <a:spcPts val="80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God's covenant and promise to Israel was spiritual not racial.</a:t>
            </a:r>
          </a:p>
          <a:p>
            <a:pPr marL="0" marR="0">
              <a:lnSpc>
                <a:spcPct val="107000"/>
              </a:lnSpc>
              <a:spcBef>
                <a:spcPts val="0"/>
              </a:spcBef>
              <a:spcAft>
                <a:spcPts val="80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Isaac married Rebecca an Armenian. </a:t>
            </a:r>
          </a:p>
          <a:p>
            <a:pPr marL="0" marR="0">
              <a:lnSpc>
                <a:spcPct val="107000"/>
              </a:lnSpc>
              <a:spcBef>
                <a:spcPts val="0"/>
              </a:spcBef>
              <a:spcAft>
                <a:spcPts val="80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Judah fathered twins by Tamar a Canaanite.</a:t>
            </a:r>
          </a:p>
          <a:p>
            <a:pPr marL="0" marR="0">
              <a:lnSpc>
                <a:spcPct val="107000"/>
              </a:lnSpc>
              <a:spcBef>
                <a:spcPts val="0"/>
              </a:spcBef>
              <a:spcAft>
                <a:spcPts val="80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Joseph married </a:t>
            </a:r>
            <a:r>
              <a:rPr lang="en-US" sz="20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Asenath</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an Egyptian.</a:t>
            </a:r>
          </a:p>
          <a:p>
            <a:pPr marL="0" marR="0">
              <a:lnSpc>
                <a:spcPct val="107000"/>
              </a:lnSpc>
              <a:spcBef>
                <a:spcPts val="0"/>
              </a:spcBef>
              <a:spcAft>
                <a:spcPts val="80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All these women later became mothers of  tribes of Israel. </a:t>
            </a:r>
          </a:p>
          <a:p>
            <a:pPr marL="0" marR="0">
              <a:lnSpc>
                <a:spcPct val="107000"/>
              </a:lnSpc>
              <a:spcBef>
                <a:spcPts val="0"/>
              </a:spcBef>
              <a:spcAft>
                <a:spcPts val="80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covenant with Abraham was spiritual not racial.</a:t>
            </a:r>
          </a:p>
          <a:p>
            <a:endParaRPr lang="en-US" sz="2000" dirty="0">
              <a:solidFill>
                <a:schemeClr val="tx1"/>
              </a:solidFill>
            </a:endParaRPr>
          </a:p>
        </p:txBody>
      </p:sp>
    </p:spTree>
    <p:extLst>
      <p:ext uri="{BB962C8B-B14F-4D97-AF65-F5344CB8AC3E}">
        <p14:creationId xmlns:p14="http://schemas.microsoft.com/office/powerpoint/2010/main" val="153611455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F2AF18-CEE6-4036-8C97-2664E0094FEC}"/>
              </a:ext>
            </a:extLst>
          </p:cNvPr>
          <p:cNvSpPr>
            <a:spLocks noGrp="1"/>
          </p:cNvSpPr>
          <p:nvPr>
            <p:ph idx="1"/>
          </p:nvPr>
        </p:nvSpPr>
        <p:spPr/>
        <p:txBody>
          <a:bodyPr>
            <a:normAutofit/>
          </a:bodyPr>
          <a:lstStyle/>
          <a:p>
            <a:pPr marL="0" marR="0">
              <a:lnSpc>
                <a:spcPct val="107000"/>
              </a:lnSpc>
              <a:spcBef>
                <a:spcPts val="0"/>
              </a:spcBef>
              <a:spcAft>
                <a:spcPts val="80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When the 10 spies returned with a negative report it was a turning point for the first generation. </a:t>
            </a:r>
          </a:p>
          <a:p>
            <a:pPr marL="0" marR="0">
              <a:lnSpc>
                <a:spcPct val="107000"/>
              </a:lnSpc>
              <a:spcBef>
                <a:spcPts val="0"/>
              </a:spcBef>
              <a:spcAft>
                <a:spcPts val="800"/>
              </a:spcAft>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D</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esire to return to Egypt</a:t>
            </a:r>
          </a:p>
          <a:p>
            <a:pPr marL="0" marR="0">
              <a:lnSpc>
                <a:spcPct val="107000"/>
              </a:lnSpc>
              <a:spcBef>
                <a:spcPts val="0"/>
              </a:spcBef>
              <a:spcAft>
                <a:spcPts val="800"/>
              </a:spcAft>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R</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ejection of what God had accomplished for them</a:t>
            </a:r>
          </a:p>
          <a:p>
            <a:pPr marL="0" marR="0">
              <a:lnSpc>
                <a:spcPct val="107000"/>
              </a:lnSpc>
              <a:spcBef>
                <a:spcPts val="0"/>
              </a:spcBef>
              <a:spcAft>
                <a:spcPts val="800"/>
              </a:spcAft>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Rejection of</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Moses as God's chosen leader</a:t>
            </a:r>
          </a:p>
          <a:p>
            <a:pPr marL="0" marR="0">
              <a:lnSpc>
                <a:spcPct val="107000"/>
              </a:lnSpc>
              <a:spcBef>
                <a:spcPts val="0"/>
              </a:spcBef>
              <a:spcAft>
                <a:spcPts val="800"/>
              </a:spcAft>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O</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ut of the heart, the mouth speaks </a:t>
            </a:r>
          </a:p>
          <a:p>
            <a:endParaRPr lang="en-US" sz="2000" dirty="0">
              <a:solidFill>
                <a:schemeClr val="tx1"/>
              </a:solidFill>
            </a:endParaRPr>
          </a:p>
        </p:txBody>
      </p:sp>
    </p:spTree>
    <p:extLst>
      <p:ext uri="{BB962C8B-B14F-4D97-AF65-F5344CB8AC3E}">
        <p14:creationId xmlns:p14="http://schemas.microsoft.com/office/powerpoint/2010/main" val="2034205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5B97FA-9E66-A03D-66DB-220B36D4ADF0}"/>
              </a:ext>
            </a:extLst>
          </p:cNvPr>
          <p:cNvPicPr>
            <a:picLocks noChangeAspect="1"/>
          </p:cNvPicPr>
          <p:nvPr/>
        </p:nvPicPr>
        <p:blipFill>
          <a:blip r:embed="rId2"/>
          <a:stretch>
            <a:fillRect/>
          </a:stretch>
        </p:blipFill>
        <p:spPr>
          <a:xfrm>
            <a:off x="403041" y="797560"/>
            <a:ext cx="8983763" cy="4617720"/>
          </a:xfrm>
          <a:prstGeom prst="rect">
            <a:avLst/>
          </a:prstGeom>
        </p:spPr>
      </p:pic>
    </p:spTree>
    <p:extLst>
      <p:ext uri="{BB962C8B-B14F-4D97-AF65-F5344CB8AC3E}">
        <p14:creationId xmlns:p14="http://schemas.microsoft.com/office/powerpoint/2010/main" val="33043915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F2AF18-CEE6-4036-8C97-2664E0094FEC}"/>
              </a:ext>
            </a:extLst>
          </p:cNvPr>
          <p:cNvSpPr>
            <a:spLocks noGrp="1"/>
          </p:cNvSpPr>
          <p:nvPr>
            <p:ph idx="1"/>
          </p:nvPr>
        </p:nvSpPr>
        <p:spPr>
          <a:xfrm>
            <a:off x="636390" y="823108"/>
            <a:ext cx="8985281" cy="5645930"/>
          </a:xfrm>
        </p:spPr>
        <p:txBody>
          <a:bodyPr>
            <a:noAutofit/>
          </a:bodyPr>
          <a:lstStyle/>
          <a:p>
            <a:pPr marL="0" marR="0" indent="0">
              <a:lnSpc>
                <a:spcPct val="107000"/>
              </a:lnSpc>
              <a:spcBef>
                <a:spcPts val="0"/>
              </a:spcBef>
              <a:spcAft>
                <a:spcPts val="800"/>
              </a:spcAft>
              <a:buNone/>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second half of the book of Numbers 26 – 30, shifts to the second generations hope for a better future.</a:t>
            </a:r>
          </a:p>
          <a:p>
            <a:pPr marL="0" marR="0" indent="0">
              <a:lnSpc>
                <a:spcPct val="107000"/>
              </a:lnSpc>
              <a:spcBef>
                <a:spcPts val="0"/>
              </a:spcBef>
              <a:spcAft>
                <a:spcPts val="800"/>
              </a:spcAft>
              <a:buNone/>
            </a:pP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Lesson: God will bypass one generation if necessary and move on to the next generation. </a:t>
            </a:r>
          </a:p>
          <a:p>
            <a:pPr marL="0" marR="0" indent="0">
              <a:lnSpc>
                <a:spcPct val="107000"/>
              </a:lnSpc>
              <a:spcBef>
                <a:spcPts val="0"/>
              </a:spcBef>
              <a:spcAft>
                <a:spcPts val="800"/>
              </a:spcAft>
              <a:buNone/>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decrees:</a:t>
            </a:r>
          </a:p>
          <a:p>
            <a:pPr>
              <a:lnSpc>
                <a:spcPct val="107000"/>
              </a:lnSpc>
              <a:spcBef>
                <a:spcPts val="0"/>
              </a:spcBef>
              <a:spcAft>
                <a:spcPts val="800"/>
              </a:spcAft>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D</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aughters with no surviving brothers had a right to inherit land from their 	 	 		fathers. </a:t>
            </a:r>
          </a:p>
          <a:p>
            <a:pPr marL="0" marR="0">
              <a:lnSpc>
                <a:spcPct val="107000"/>
              </a:lnSpc>
              <a:spcBef>
                <a:spcPts val="0"/>
              </a:spcBef>
              <a:spcAft>
                <a:spcPts val="800"/>
              </a:spcAft>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T</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he first generation had been blessed but were disinherited because of their 	 </a:t>
            </a: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disobedience. </a:t>
            </a:r>
          </a:p>
          <a:p>
            <a:pPr marL="0" marR="0">
              <a:lnSpc>
                <a:spcPct val="107000"/>
              </a:lnSpc>
              <a:spcBef>
                <a:spcPts val="0"/>
              </a:spcBef>
              <a:spcAft>
                <a:spcPts val="80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Must remain faithful so they could receive their inheritance in the promised land. </a:t>
            </a:r>
          </a:p>
          <a:p>
            <a:pPr marL="0" marR="0">
              <a:lnSpc>
                <a:spcPct val="107000"/>
              </a:lnSpc>
              <a:spcBef>
                <a:spcPts val="0"/>
              </a:spcBef>
              <a:spcAft>
                <a:spcPts val="80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new generation would accomplish what the first generation had failed to do.</a:t>
            </a:r>
          </a:p>
          <a:p>
            <a:pPr marL="0">
              <a:lnSpc>
                <a:spcPct val="107000"/>
              </a:lnSpc>
              <a:spcBef>
                <a:spcPts val="0"/>
              </a:spcBef>
              <a:spcAft>
                <a:spcPts val="800"/>
              </a:spcAft>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Joshua as a new leader</a:t>
            </a:r>
          </a:p>
          <a:p>
            <a:pPr marL="0" marR="0">
              <a:lnSpc>
                <a:spcPct val="107000"/>
              </a:lnSpc>
              <a:spcBef>
                <a:spcPts val="0"/>
              </a:spcBef>
              <a:spcAft>
                <a:spcPts val="80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 Corinthians 10:1-13</a:t>
            </a:r>
          </a:p>
          <a:p>
            <a:pPr marL="0" marR="0">
              <a:lnSpc>
                <a:spcPct val="107000"/>
              </a:lnSpc>
              <a:spcBef>
                <a:spcPts val="0"/>
              </a:spcBef>
              <a:spcAft>
                <a:spcPts val="800"/>
              </a:spcAft>
            </a:pP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065659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67FE7-F23A-401B-BBB0-24DE68B4FBDD}"/>
              </a:ext>
            </a:extLst>
          </p:cNvPr>
          <p:cNvSpPr>
            <a:spLocks noGrp="1"/>
          </p:cNvSpPr>
          <p:nvPr>
            <p:ph type="title"/>
          </p:nvPr>
        </p:nvSpPr>
        <p:spPr/>
        <p:txBody>
          <a:bodyPr/>
          <a:lstStyle/>
          <a:p>
            <a:r>
              <a:rPr lang="en-US" dirty="0"/>
              <a:t>Review of Numbers (3 sermons)</a:t>
            </a:r>
          </a:p>
        </p:txBody>
      </p:sp>
      <p:sp>
        <p:nvSpPr>
          <p:cNvPr id="3" name="Content Placeholder 2">
            <a:extLst>
              <a:ext uri="{FF2B5EF4-FFF2-40B4-BE49-F238E27FC236}">
                <a16:creationId xmlns:a16="http://schemas.microsoft.com/office/drawing/2014/main" id="{72F2AF18-CEE6-4036-8C97-2664E0094FEC}"/>
              </a:ext>
            </a:extLst>
          </p:cNvPr>
          <p:cNvSpPr>
            <a:spLocks noGrp="1"/>
          </p:cNvSpPr>
          <p:nvPr>
            <p:ph idx="1"/>
          </p:nvPr>
        </p:nvSpPr>
        <p:spPr>
          <a:xfrm>
            <a:off x="677334" y="1930400"/>
            <a:ext cx="8899803" cy="4458575"/>
          </a:xfrm>
        </p:spPr>
        <p:txBody>
          <a:bodyPr>
            <a:noAutofit/>
          </a:bodyPr>
          <a:lstStyle/>
          <a:p>
            <a:pPr marL="0" indent="0">
              <a:lnSpc>
                <a:spcPct val="107000"/>
              </a:lnSpc>
              <a:spcBef>
                <a:spcPts val="0"/>
              </a:spcBef>
              <a:spcAft>
                <a:spcPts val="800"/>
              </a:spcAft>
              <a:buNone/>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C</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hapters 1- 4. </a:t>
            </a:r>
          </a:p>
          <a:p>
            <a:pPr>
              <a:lnSpc>
                <a:spcPct val="107000"/>
              </a:lnSpc>
              <a:spcBef>
                <a:spcPts val="0"/>
              </a:spcBef>
              <a:spcAft>
                <a:spcPts val="800"/>
              </a:spcAft>
            </a:pPr>
            <a:r>
              <a:rPr lang="en-US" sz="2000" b="1"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Encouraging</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the second generation to remember what God did for them. </a:t>
            </a:r>
          </a:p>
          <a:p>
            <a:pPr>
              <a:lnSpc>
                <a:spcPct val="107000"/>
              </a:lnSpc>
              <a:spcBef>
                <a:spcPts val="0"/>
              </a:spcBef>
              <a:spcAft>
                <a:spcPts val="800"/>
              </a:spcAft>
            </a:pPr>
            <a:endPar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C</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hapter 5-26 </a:t>
            </a:r>
          </a:p>
          <a:p>
            <a:pPr>
              <a:lnSpc>
                <a:spcPct val="107000"/>
              </a:lnSpc>
              <a:spcBef>
                <a:spcPts val="0"/>
              </a:spcBef>
              <a:spcAft>
                <a:spcPts val="800"/>
              </a:spcAft>
            </a:pPr>
            <a:r>
              <a:rPr lang="en-US" sz="2000" b="1" i="1" dirty="0">
                <a:solidFill>
                  <a:schemeClr val="tx1"/>
                </a:solidFill>
                <a:latin typeface="Calibri" panose="020F0502020204030204" pitchFamily="34" charset="0"/>
                <a:ea typeface="Calibri" panose="020F0502020204030204" pitchFamily="34" charset="0"/>
                <a:cs typeface="Times New Roman" panose="02020603050405020304" pitchFamily="18" charset="0"/>
              </a:rPr>
              <a:t>E</a:t>
            </a:r>
            <a:r>
              <a:rPr lang="en-US" sz="2000" b="1"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motional</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he calls for Israel to love God with all their heart.</a:t>
            </a:r>
          </a:p>
          <a:p>
            <a:pPr>
              <a:lnSpc>
                <a:spcPct val="107000"/>
              </a:lnSpc>
              <a:spcBef>
                <a:spcPts val="0"/>
              </a:spcBef>
              <a:spcAft>
                <a:spcPts val="800"/>
              </a:spcAft>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R</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everence him </a:t>
            </a:r>
          </a:p>
          <a:p>
            <a:pPr>
              <a:lnSpc>
                <a:spcPct val="107000"/>
              </a:lnSpc>
              <a:spcBef>
                <a:spcPts val="0"/>
              </a:spcBef>
              <a:spcAft>
                <a:spcPts val="80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Serve him.</a:t>
            </a:r>
          </a:p>
          <a:p>
            <a:pPr>
              <a:lnSpc>
                <a:spcPct val="107000"/>
              </a:lnSpc>
              <a:spcBef>
                <a:spcPts val="0"/>
              </a:spcBef>
              <a:spcAft>
                <a:spcPts val="800"/>
              </a:spcAft>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E</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xplains the intent of the 10 commandments</a:t>
            </a:r>
          </a:p>
          <a:p>
            <a:pPr>
              <a:lnSpc>
                <a:spcPct val="107000"/>
              </a:lnSpc>
              <a:spcBef>
                <a:spcPts val="0"/>
              </a:spcBef>
              <a:spcAft>
                <a:spcPts val="800"/>
              </a:spcAft>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I</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 is inward motivation toward God.</a:t>
            </a:r>
          </a:p>
        </p:txBody>
      </p:sp>
    </p:spTree>
    <p:extLst>
      <p:ext uri="{BB962C8B-B14F-4D97-AF65-F5344CB8AC3E}">
        <p14:creationId xmlns:p14="http://schemas.microsoft.com/office/powerpoint/2010/main" val="5036637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F2AF18-CEE6-4036-8C97-2664E0094FEC}"/>
              </a:ext>
            </a:extLst>
          </p:cNvPr>
          <p:cNvSpPr>
            <a:spLocks noGrp="1"/>
          </p:cNvSpPr>
          <p:nvPr>
            <p:ph idx="1"/>
          </p:nvPr>
        </p:nvSpPr>
        <p:spPr>
          <a:xfrm>
            <a:off x="650038" y="1488613"/>
            <a:ext cx="8596668" cy="3880773"/>
          </a:xfrm>
        </p:spPr>
        <p:txBody>
          <a:bodyPr>
            <a:noAutofit/>
          </a:bodyPr>
          <a:lstStyle/>
          <a:p>
            <a:pPr marL="0" marR="0" indent="0">
              <a:lnSpc>
                <a:spcPct val="107000"/>
              </a:lnSpc>
              <a:spcBef>
                <a:spcPts val="0"/>
              </a:spcBef>
              <a:spcAft>
                <a:spcPts val="800"/>
              </a:spcAft>
              <a:buNone/>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C</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hapters 27 - 34 </a:t>
            </a:r>
            <a:endPar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2000" b="1"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Prophetic</a:t>
            </a:r>
          </a:p>
          <a:p>
            <a:pPr marL="0" marR="0">
              <a:lnSpc>
                <a:spcPct val="107000"/>
              </a:lnSpc>
              <a:spcBef>
                <a:spcPts val="0"/>
              </a:spcBef>
              <a:spcAft>
                <a:spcPts val="80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Moses encourages to remember the covenant and </a:t>
            </a:r>
          </a:p>
          <a:p>
            <a:pPr marL="0" marR="0">
              <a:lnSpc>
                <a:spcPct val="107000"/>
              </a:lnSpc>
              <a:spcBef>
                <a:spcPts val="0"/>
              </a:spcBef>
              <a:spcAft>
                <a:spcPts val="800"/>
              </a:spcAft>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T</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 ratify again -  the covenant the previous generation disobeyed.</a:t>
            </a:r>
          </a:p>
          <a:p>
            <a:pPr marL="0" marR="0">
              <a:lnSpc>
                <a:spcPct val="107000"/>
              </a:lnSpc>
              <a:spcBef>
                <a:spcPts val="0"/>
              </a:spcBef>
              <a:spcAft>
                <a:spcPts val="800"/>
              </a:spcAft>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E</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xplains what God will do for Israel</a:t>
            </a:r>
          </a:p>
          <a:p>
            <a:pPr marL="0" marR="0">
              <a:lnSpc>
                <a:spcPct val="107000"/>
              </a:lnSpc>
              <a:spcBef>
                <a:spcPts val="0"/>
              </a:spcBef>
              <a:spcAft>
                <a:spcPts val="800"/>
              </a:spcAft>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P</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rovides a final summary of the covenant.</a:t>
            </a:r>
          </a:p>
          <a:p>
            <a:pPr marL="0" marR="0">
              <a:lnSpc>
                <a:spcPct val="107000"/>
              </a:lnSpc>
              <a:spcBef>
                <a:spcPts val="0"/>
              </a:spcBef>
              <a:spcAft>
                <a:spcPts val="80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It is his farewell address, his last will.</a:t>
            </a:r>
          </a:p>
          <a:p>
            <a:pPr marL="0" marR="0">
              <a:lnSpc>
                <a:spcPct val="107000"/>
              </a:lnSpc>
              <a:spcBef>
                <a:spcPts val="0"/>
              </a:spcBef>
              <a:spcAft>
                <a:spcPts val="80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He concludes by talking about the transition of leadership to the next generation. </a:t>
            </a:r>
          </a:p>
          <a:p>
            <a:endParaRPr lang="en-US" sz="2000" dirty="0">
              <a:solidFill>
                <a:schemeClr val="tx1"/>
              </a:solidFill>
            </a:endParaRPr>
          </a:p>
        </p:txBody>
      </p:sp>
    </p:spTree>
    <p:extLst>
      <p:ext uri="{BB962C8B-B14F-4D97-AF65-F5344CB8AC3E}">
        <p14:creationId xmlns:p14="http://schemas.microsoft.com/office/powerpoint/2010/main" val="427635714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67FE7-F23A-401B-BBB0-24DE68B4FBDD}"/>
              </a:ext>
            </a:extLst>
          </p:cNvPr>
          <p:cNvSpPr>
            <a:spLocks noGrp="1"/>
          </p:cNvSpPr>
          <p:nvPr>
            <p:ph type="title"/>
          </p:nvPr>
        </p:nvSpPr>
        <p:spPr/>
        <p:txBody>
          <a:bodyPr/>
          <a:lstStyle/>
          <a:p>
            <a:r>
              <a:rPr lang="en-US" dirty="0"/>
              <a:t>Deuteronomy</a:t>
            </a:r>
          </a:p>
        </p:txBody>
      </p:sp>
      <p:sp>
        <p:nvSpPr>
          <p:cNvPr id="3" name="Content Placeholder 2">
            <a:extLst>
              <a:ext uri="{FF2B5EF4-FFF2-40B4-BE49-F238E27FC236}">
                <a16:creationId xmlns:a16="http://schemas.microsoft.com/office/drawing/2014/main" id="{72F2AF18-CEE6-4036-8C97-2664E0094FEC}"/>
              </a:ext>
            </a:extLst>
          </p:cNvPr>
          <p:cNvSpPr>
            <a:spLocks noGrp="1"/>
          </p:cNvSpPr>
          <p:nvPr>
            <p:ph idx="1"/>
          </p:nvPr>
        </p:nvSpPr>
        <p:spPr>
          <a:xfrm>
            <a:off x="677334" y="1655621"/>
            <a:ext cx="9492826" cy="4799769"/>
          </a:xfrm>
        </p:spPr>
        <p:txBody>
          <a:bodyPr>
            <a:noAutofit/>
          </a:bodyPr>
          <a:lstStyle/>
          <a:p>
            <a:pPr marL="0" marR="0" indent="0">
              <a:lnSpc>
                <a:spcPct val="107000"/>
              </a:lnSpc>
              <a:spcBef>
                <a:spcPts val="0"/>
              </a:spcBef>
              <a:spcAft>
                <a:spcPts val="800"/>
              </a:spcAft>
              <a:buNone/>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final book in the Law, or Torah.</a:t>
            </a:r>
          </a:p>
          <a:p>
            <a:pPr marL="0" marR="0" indent="0">
              <a:lnSpc>
                <a:spcPct val="107000"/>
              </a:lnSpc>
              <a:spcBef>
                <a:spcPts val="0"/>
              </a:spcBef>
              <a:spcAft>
                <a:spcPts val="800"/>
              </a:spcAft>
              <a:buNone/>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Author: Moses</a:t>
            </a:r>
          </a:p>
          <a:p>
            <a:pPr marL="0" marR="0" indent="0">
              <a:lnSpc>
                <a:spcPct val="107000"/>
              </a:lnSpc>
              <a:spcBef>
                <a:spcPts val="0"/>
              </a:spcBef>
              <a:spcAft>
                <a:spcPts val="800"/>
              </a:spcAft>
              <a:buNone/>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Recipients: The new generation of Israelites.  </a:t>
            </a:r>
          </a:p>
          <a:p>
            <a:pPr marL="0" marR="0" indent="0">
              <a:lnSpc>
                <a:spcPct val="107000"/>
              </a:lnSpc>
              <a:spcBef>
                <a:spcPts val="0"/>
              </a:spcBef>
              <a:spcAft>
                <a:spcPts val="800"/>
              </a:spcAft>
              <a:buNone/>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Those who had been less than 20 years old when Moses first numbered the people</a:t>
            </a:r>
          </a:p>
          <a:p>
            <a:pPr marL="0" marR="0" indent="0">
              <a:lnSpc>
                <a:spcPct val="107000"/>
              </a:lnSpc>
              <a:spcBef>
                <a:spcPts val="0"/>
              </a:spcBef>
              <a:spcAft>
                <a:spcPts val="800"/>
              </a:spcAft>
              <a:buNone/>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Date: 1406 BC</a:t>
            </a:r>
          </a:p>
          <a:p>
            <a:pPr marL="0" marR="0" indent="0">
              <a:lnSpc>
                <a:spcPct val="107000"/>
              </a:lnSpc>
              <a:spcBef>
                <a:spcPts val="0"/>
              </a:spcBef>
              <a:spcAft>
                <a:spcPts val="800"/>
              </a:spcAft>
              <a:buNone/>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When: At the end of the wilderness wanderings </a:t>
            </a:r>
          </a:p>
          <a:p>
            <a:pPr marL="0" marR="0" indent="0">
              <a:lnSpc>
                <a:spcPct val="107000"/>
              </a:lnSpc>
              <a:spcBef>
                <a:spcPts val="0"/>
              </a:spcBef>
              <a:spcAft>
                <a:spcPts val="800"/>
              </a:spcAft>
              <a:buNone/>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O</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 the eve of the conquest of Canaan.</a:t>
            </a:r>
          </a:p>
          <a:p>
            <a:pPr marL="0" marR="0" indent="0">
              <a:lnSpc>
                <a:spcPct val="107000"/>
              </a:lnSpc>
              <a:spcBef>
                <a:spcPts val="0"/>
              </a:spcBef>
              <a:spcAft>
                <a:spcPts val="800"/>
              </a:spcAft>
              <a:buNone/>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J</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ust before Moses death</a:t>
            </a:r>
          </a:p>
          <a:p>
            <a:pPr marL="0" marR="0" indent="0">
              <a:lnSpc>
                <a:spcPct val="107000"/>
              </a:lnSpc>
              <a:spcBef>
                <a:spcPts val="0"/>
              </a:spcBef>
              <a:spcAft>
                <a:spcPts val="800"/>
              </a:spcAft>
              <a:buNone/>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Where: </a:t>
            </a: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T</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he entire book occurred as the nation was encamped on the plains of Moab. </a:t>
            </a:r>
          </a:p>
          <a:p>
            <a:pPr marL="0" marR="0">
              <a:lnSpc>
                <a:spcPct val="107000"/>
              </a:lnSpc>
              <a:spcBef>
                <a:spcPts val="0"/>
              </a:spcBef>
              <a:spcAft>
                <a:spcPts val="800"/>
              </a:spcAft>
            </a:pP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solidFill>
                <a:schemeClr val="tx1"/>
              </a:solidFill>
            </a:endParaRPr>
          </a:p>
        </p:txBody>
      </p:sp>
    </p:spTree>
    <p:extLst>
      <p:ext uri="{BB962C8B-B14F-4D97-AF65-F5344CB8AC3E}">
        <p14:creationId xmlns:p14="http://schemas.microsoft.com/office/powerpoint/2010/main" val="22295198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63AE5-05E9-59CB-6553-8AD10C87ADA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277C1A-1DD7-C524-D6A3-7ACC942AADC4}"/>
              </a:ext>
            </a:extLst>
          </p:cNvPr>
          <p:cNvSpPr>
            <a:spLocks noGrp="1"/>
          </p:cNvSpPr>
          <p:nvPr>
            <p:ph idx="1"/>
          </p:nvPr>
        </p:nvSpPr>
        <p:spPr>
          <a:xfrm>
            <a:off x="518475" y="339365"/>
            <a:ext cx="8735246" cy="5712520"/>
          </a:xfrm>
        </p:spPr>
        <p:txBody>
          <a:bodyPr>
            <a:noAutofit/>
          </a:bodyPr>
          <a:lstStyle/>
          <a:p>
            <a:pPr marL="0" marR="0" indent="0">
              <a:lnSpc>
                <a:spcPct val="107000"/>
              </a:lnSpc>
              <a:spcBef>
                <a:spcPts val="0"/>
              </a:spcBef>
              <a:spcAft>
                <a:spcPts val="800"/>
              </a:spcAft>
              <a:buNone/>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Key Word: Listen</a:t>
            </a:r>
          </a:p>
          <a:p>
            <a:pPr marL="0" marR="0" indent="0">
              <a:lnSpc>
                <a:spcPct val="107000"/>
              </a:lnSpc>
              <a:spcBef>
                <a:spcPts val="0"/>
              </a:spcBef>
              <a:spcAft>
                <a:spcPts val="800"/>
              </a:spcAft>
              <a:buNone/>
            </a:pP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Key idea: God gave the law to Israel to show them how to live in community based on righteousness.</a:t>
            </a:r>
          </a:p>
          <a:p>
            <a:pPr marL="0" marR="0" indent="0">
              <a:lnSpc>
                <a:spcPct val="107000"/>
              </a:lnSpc>
              <a:spcBef>
                <a:spcPts val="0"/>
              </a:spcBef>
              <a:spcAft>
                <a:spcPts val="800"/>
              </a:spcAft>
              <a:buNone/>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800"/>
              </a:spcAft>
              <a:buNone/>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Key verses: Listen Israel the Lord our God the Lord is one. love the Lord your God with all your heart with all your soul with all your strength Deuteronomy 6: 4-5 </a:t>
            </a:r>
          </a:p>
          <a:p>
            <a:pPr marL="0" indent="0">
              <a:lnSpc>
                <a:spcPct val="107000"/>
              </a:lnSpc>
              <a:spcBef>
                <a:spcPts val="0"/>
              </a:spcBef>
              <a:spcAft>
                <a:spcPts val="800"/>
              </a:spcAft>
              <a:buNone/>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Shema Prayer, Deuteronomy  6:4- 5. This is the core of Judaism today.</a:t>
            </a:r>
          </a:p>
          <a:p>
            <a:pPr marL="0" indent="0">
              <a:lnSpc>
                <a:spcPct val="107000"/>
              </a:lnSpc>
              <a:spcBef>
                <a:spcPts val="0"/>
              </a:spcBef>
              <a:spcAft>
                <a:spcPts val="800"/>
              </a:spcAft>
              <a:buNone/>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Hear, O Israel, the Lord our God, the Lord is one.  Love the Lord your God with all your heart and with all your soul and with all your strength.</a:t>
            </a:r>
          </a:p>
          <a:p>
            <a:pPr marL="0" indent="0">
              <a:lnSpc>
                <a:spcPct val="107000"/>
              </a:lnSpc>
              <a:spcBef>
                <a:spcPts val="0"/>
              </a:spcBef>
              <a:spcAft>
                <a:spcPts val="800"/>
              </a:spcAft>
              <a:buNone/>
            </a:pP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Big ideas:</a:t>
            </a: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loving God totally</a:t>
            </a:r>
          </a:p>
          <a:p>
            <a:pPr marL="457200" indent="0">
              <a:lnSpc>
                <a:spcPct val="107000"/>
              </a:lnSpc>
              <a:spcBef>
                <a:spcPts val="0"/>
              </a:spcBef>
              <a:spcAft>
                <a:spcPts val="800"/>
              </a:spcAft>
              <a:buNone/>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Teaching to one's children.</a:t>
            </a:r>
          </a:p>
          <a:p>
            <a:pPr marL="457200" indent="0">
              <a:lnSpc>
                <a:spcPct val="107000"/>
              </a:lnSpc>
              <a:spcBef>
                <a:spcPts val="0"/>
              </a:spcBef>
              <a:spcAft>
                <a:spcPts val="800"/>
              </a:spcAft>
              <a:buNone/>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Choices have consequences</a:t>
            </a:r>
          </a:p>
          <a:p>
            <a:pPr>
              <a:lnSpc>
                <a:spcPct val="107000"/>
              </a:lnSpc>
              <a:spcBef>
                <a:spcPts val="0"/>
              </a:spcBef>
              <a:spcAft>
                <a:spcPts val="800"/>
              </a:spcAft>
            </a:pP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solidFill>
                <a:schemeClr val="tx1"/>
              </a:solidFill>
            </a:endParaRPr>
          </a:p>
        </p:txBody>
      </p:sp>
    </p:spTree>
    <p:extLst>
      <p:ext uri="{BB962C8B-B14F-4D97-AF65-F5344CB8AC3E}">
        <p14:creationId xmlns:p14="http://schemas.microsoft.com/office/powerpoint/2010/main" val="167155631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F2AF18-CEE6-4036-8C97-2664E0094FEC}"/>
              </a:ext>
            </a:extLst>
          </p:cNvPr>
          <p:cNvSpPr>
            <a:spLocks noGrp="1"/>
          </p:cNvSpPr>
          <p:nvPr>
            <p:ph idx="1"/>
          </p:nvPr>
        </p:nvSpPr>
        <p:spPr>
          <a:xfrm>
            <a:off x="486265" y="806115"/>
            <a:ext cx="8767455" cy="5245769"/>
          </a:xfrm>
        </p:spPr>
        <p:txBody>
          <a:bodyPr>
            <a:noAutofit/>
          </a:bodyPr>
          <a:lstStyle/>
          <a:p>
            <a:pPr marL="0" marR="0" indent="0">
              <a:lnSpc>
                <a:spcPct val="107000"/>
              </a:lnSpc>
              <a:spcBef>
                <a:spcPts val="0"/>
              </a:spcBef>
              <a:spcAft>
                <a:spcPts val="800"/>
              </a:spcAft>
              <a:buNone/>
            </a:pP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God gave the law to Israel to show them how to live in community based on righteousness.     </a:t>
            </a:r>
          </a:p>
          <a:p>
            <a:pPr marL="0" marR="0" indent="0">
              <a:lnSpc>
                <a:spcPct val="107000"/>
              </a:lnSpc>
              <a:spcBef>
                <a:spcPts val="0"/>
              </a:spcBef>
              <a:spcAft>
                <a:spcPts val="800"/>
              </a:spcAft>
              <a:buNone/>
            </a:pP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It is not a matter of rules and regulations, but a response.  </a:t>
            </a:r>
          </a:p>
          <a:p>
            <a:pPr>
              <a:lnSpc>
                <a:spcPct val="107000"/>
              </a:lnSpc>
              <a:spcBef>
                <a:spcPts val="0"/>
              </a:spcBef>
              <a:spcAft>
                <a:spcPts val="80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responding in spiritual devotion and love to the one true God. </a:t>
            </a:r>
          </a:p>
          <a:p>
            <a:pPr>
              <a:lnSpc>
                <a:spcPct val="107000"/>
              </a:lnSpc>
              <a:spcBef>
                <a:spcPts val="0"/>
              </a:spcBef>
              <a:spcAft>
                <a:spcPts val="800"/>
              </a:spcAft>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I</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 Matthew when Jesus was asked about the greatest commandment he quoted, Deuteronomy 6:4- 5.</a:t>
            </a:r>
          </a:p>
          <a:p>
            <a:pPr marL="0" marR="0">
              <a:lnSpc>
                <a:spcPct val="107000"/>
              </a:lnSpc>
              <a:spcBef>
                <a:spcPts val="0"/>
              </a:spcBef>
              <a:spcAft>
                <a:spcPts val="800"/>
              </a:spcAft>
            </a:pP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solidFill>
                <a:schemeClr val="tx1"/>
              </a:solidFill>
            </a:endParaRPr>
          </a:p>
        </p:txBody>
      </p:sp>
    </p:spTree>
    <p:extLst>
      <p:ext uri="{BB962C8B-B14F-4D97-AF65-F5344CB8AC3E}">
        <p14:creationId xmlns:p14="http://schemas.microsoft.com/office/powerpoint/2010/main" val="33909863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F2AF18-CEE6-4036-8C97-2664E0094FEC}"/>
              </a:ext>
            </a:extLst>
          </p:cNvPr>
          <p:cNvSpPr>
            <a:spLocks noGrp="1"/>
          </p:cNvSpPr>
          <p:nvPr>
            <p:ph idx="1"/>
          </p:nvPr>
        </p:nvSpPr>
        <p:spPr>
          <a:xfrm>
            <a:off x="636391" y="1314428"/>
            <a:ext cx="8596668" cy="3880773"/>
          </a:xfrm>
        </p:spPr>
        <p:txBody>
          <a:bodyPr>
            <a:normAutofit/>
          </a:bodyPr>
          <a:lstStyle/>
          <a:p>
            <a:pPr marL="0" marR="0" indent="0">
              <a:lnSpc>
                <a:spcPct val="107000"/>
              </a:lnSpc>
              <a:spcBef>
                <a:spcPts val="0"/>
              </a:spcBef>
              <a:spcAft>
                <a:spcPts val="800"/>
              </a:spcAft>
              <a:buNone/>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Message: Moses reviewed God's past acts for Israel</a:t>
            </a:r>
          </a:p>
          <a:p>
            <a:pPr marL="0" marR="0">
              <a:lnSpc>
                <a:spcPct val="107000"/>
              </a:lnSpc>
              <a:spcBef>
                <a:spcPts val="0"/>
              </a:spcBef>
              <a:spcAft>
                <a:spcPts val="800"/>
              </a:spcAft>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I</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nstructed them to honor the covenant</a:t>
            </a:r>
          </a:p>
          <a:p>
            <a:pPr marL="0" marR="0">
              <a:lnSpc>
                <a:spcPct val="107000"/>
              </a:lnSpc>
              <a:spcBef>
                <a:spcPts val="0"/>
              </a:spcBef>
              <a:spcAft>
                <a:spcPts val="800"/>
              </a:spcAft>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E</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xplained what God would do for Israel if they obeyed.</a:t>
            </a:r>
          </a:p>
          <a:p>
            <a:pPr marL="0" marR="0">
              <a:lnSpc>
                <a:spcPct val="107000"/>
              </a:lnSpc>
              <a:spcBef>
                <a:spcPts val="0"/>
              </a:spcBef>
              <a:spcAft>
                <a:spcPts val="800"/>
              </a:spcAft>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P</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romised that God would bless or curse Israel based on their obedience or disobedience. </a:t>
            </a:r>
          </a:p>
          <a:p>
            <a:pPr marL="0" marR="0">
              <a:lnSpc>
                <a:spcPct val="107000"/>
              </a:lnSpc>
              <a:spcBef>
                <a:spcPts val="0"/>
              </a:spcBef>
              <a:spcAft>
                <a:spcPts val="80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Reminds the second generation of his own disinheritance, he would not be allowed to go into the promised land because of his own sin. </a:t>
            </a:r>
          </a:p>
          <a:p>
            <a:pPr marL="0" marR="0">
              <a:lnSpc>
                <a:spcPct val="107000"/>
              </a:lnSpc>
              <a:spcBef>
                <a:spcPts val="0"/>
              </a:spcBef>
              <a:spcAft>
                <a:spcPts val="80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He was a transparent leader.</a:t>
            </a:r>
          </a:p>
          <a:p>
            <a:endParaRPr lang="en-US" sz="2000" dirty="0">
              <a:solidFill>
                <a:schemeClr val="tx1"/>
              </a:solidFill>
            </a:endParaRPr>
          </a:p>
        </p:txBody>
      </p:sp>
    </p:spTree>
    <p:extLst>
      <p:ext uri="{BB962C8B-B14F-4D97-AF65-F5344CB8AC3E}">
        <p14:creationId xmlns:p14="http://schemas.microsoft.com/office/powerpoint/2010/main" val="131179373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0A7F5-B820-46D5-B711-C8D0430F9D48}"/>
              </a:ext>
            </a:extLst>
          </p:cNvPr>
          <p:cNvSpPr>
            <a:spLocks noGrp="1"/>
          </p:cNvSpPr>
          <p:nvPr>
            <p:ph type="title"/>
          </p:nvPr>
        </p:nvSpPr>
        <p:spPr>
          <a:xfrm>
            <a:off x="4974337" y="1265314"/>
            <a:ext cx="4299666" cy="3249131"/>
          </a:xfrm>
        </p:spPr>
        <p:txBody>
          <a:bodyPr vert="horz" lIns="91440" tIns="45720" rIns="91440" bIns="45720" rtlCol="0" anchor="b">
            <a:normAutofit/>
          </a:bodyPr>
          <a:lstStyle/>
          <a:p>
            <a:r>
              <a:rPr lang="en-US" sz="5400" dirty="0"/>
              <a:t>10</a:t>
            </a:r>
            <a:r>
              <a:rPr lang="en-US" sz="5400" kern="1200" dirty="0">
                <a:solidFill>
                  <a:schemeClr val="accent1"/>
                </a:solidFill>
                <a:latin typeface="+mj-lt"/>
                <a:ea typeface="+mj-ea"/>
                <a:cs typeface="+mj-cs"/>
              </a:rPr>
              <a:t> Minute </a:t>
            </a:r>
            <a:r>
              <a:rPr lang="en-US" sz="5400" b="1" kern="1200" dirty="0">
                <a:solidFill>
                  <a:schemeClr val="accent1"/>
                </a:solidFill>
                <a:latin typeface="+mj-lt"/>
                <a:ea typeface="+mj-ea"/>
                <a:cs typeface="+mj-cs"/>
              </a:rPr>
              <a:t>Break</a:t>
            </a:r>
            <a:endParaRPr lang="en-US" sz="5400" kern="1200" dirty="0">
              <a:solidFill>
                <a:schemeClr val="accent1"/>
              </a:solidFill>
              <a:latin typeface="+mj-lt"/>
              <a:ea typeface="+mj-ea"/>
              <a:cs typeface="+mj-cs"/>
            </a:endParaRPr>
          </a:p>
        </p:txBody>
      </p:sp>
      <p:pic>
        <p:nvPicPr>
          <p:cNvPr id="6" name="Graphic 5" descr="Tea">
            <a:extLst>
              <a:ext uri="{FF2B5EF4-FFF2-40B4-BE49-F238E27FC236}">
                <a16:creationId xmlns:a16="http://schemas.microsoft.com/office/drawing/2014/main" id="{EB52BDA6-0749-4329-A0CB-335414FABF6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8604" y="1550139"/>
            <a:ext cx="3765692" cy="3765692"/>
          </a:xfrm>
          <a:prstGeom prst="rect">
            <a:avLst/>
          </a:prstGeom>
        </p:spPr>
      </p:pic>
    </p:spTree>
    <p:extLst>
      <p:ext uri="{BB962C8B-B14F-4D97-AF65-F5344CB8AC3E}">
        <p14:creationId xmlns:p14="http://schemas.microsoft.com/office/powerpoint/2010/main" val="124510537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C67FE7-F23A-401B-BBB0-24DE68B4FBDD}"/>
              </a:ext>
            </a:extLst>
          </p:cNvPr>
          <p:cNvSpPr>
            <a:spLocks noGrp="1"/>
          </p:cNvSpPr>
          <p:nvPr>
            <p:ph type="title"/>
          </p:nvPr>
        </p:nvSpPr>
        <p:spPr>
          <a:xfrm>
            <a:off x="652481" y="1382486"/>
            <a:ext cx="3547581" cy="4093028"/>
          </a:xfrm>
        </p:spPr>
        <p:txBody>
          <a:bodyPr anchor="ctr">
            <a:normAutofit/>
          </a:bodyPr>
          <a:lstStyle/>
          <a:p>
            <a:r>
              <a:rPr lang="en-US" sz="4400"/>
              <a:t>Participation </a:t>
            </a:r>
          </a:p>
        </p:txBody>
      </p:sp>
      <p:grpSp>
        <p:nvGrpSpPr>
          <p:cNvPr id="11"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1473609F-8F01-4B3C-A28F-399EEFFE88BC}"/>
              </a:ext>
            </a:extLst>
          </p:cNvPr>
          <p:cNvGraphicFramePr>
            <a:graphicFrameLocks noGrp="1"/>
          </p:cNvGraphicFramePr>
          <p:nvPr>
            <p:ph idx="1"/>
            <p:extLst>
              <p:ext uri="{D42A27DB-BD31-4B8C-83A1-F6EECF244321}">
                <p14:modId xmlns:p14="http://schemas.microsoft.com/office/powerpoint/2010/main" val="1204968381"/>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159354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67FE7-F23A-401B-BBB0-24DE68B4FBDD}"/>
              </a:ext>
            </a:extLst>
          </p:cNvPr>
          <p:cNvSpPr>
            <a:spLocks noGrp="1"/>
          </p:cNvSpPr>
          <p:nvPr>
            <p:ph type="title"/>
          </p:nvPr>
        </p:nvSpPr>
        <p:spPr>
          <a:xfrm>
            <a:off x="273377" y="188536"/>
            <a:ext cx="9000625" cy="1741864"/>
          </a:xfrm>
        </p:spPr>
        <p:txBody>
          <a:bodyPr/>
          <a:lstStyle/>
          <a:p>
            <a:r>
              <a:rPr lang="en-US" dirty="0"/>
              <a:t>Homework</a:t>
            </a:r>
          </a:p>
        </p:txBody>
      </p:sp>
      <p:sp>
        <p:nvSpPr>
          <p:cNvPr id="3" name="Content Placeholder 2">
            <a:extLst>
              <a:ext uri="{FF2B5EF4-FFF2-40B4-BE49-F238E27FC236}">
                <a16:creationId xmlns:a16="http://schemas.microsoft.com/office/drawing/2014/main" id="{72F2AF18-CEE6-4036-8C97-2664E0094FEC}"/>
              </a:ext>
            </a:extLst>
          </p:cNvPr>
          <p:cNvSpPr>
            <a:spLocks noGrp="1"/>
          </p:cNvSpPr>
          <p:nvPr>
            <p:ph idx="1"/>
          </p:nvPr>
        </p:nvSpPr>
        <p:spPr>
          <a:xfrm>
            <a:off x="391422" y="707010"/>
            <a:ext cx="9352018" cy="5962454"/>
          </a:xfrm>
        </p:spPr>
        <p:txBody>
          <a:bodyPr>
            <a:noAutofit/>
          </a:bodyPr>
          <a:lstStyle/>
          <a:p>
            <a:pPr>
              <a:lnSpc>
                <a:spcPct val="107000"/>
              </a:lnSpc>
              <a:spcBef>
                <a:spcPts val="0"/>
              </a:spcBef>
              <a:spcAft>
                <a:spcPts val="80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Complete All </a:t>
            </a: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req</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uired reading </a:t>
            </a:r>
          </a:p>
          <a:p>
            <a:pPr marL="0" marR="0" indent="0">
              <a:spcBef>
                <a:spcPts val="0"/>
              </a:spcBef>
              <a:spcAft>
                <a:spcPts val="800"/>
              </a:spcAft>
              <a:buNone/>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S</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tudents will create a prayer team of 2 to 3 people.</a:t>
            </a: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p>
          <a:p>
            <a:pPr marL="0" marR="0" indent="0">
              <a:spcBef>
                <a:spcPts val="0"/>
              </a:spcBef>
              <a:spcAft>
                <a:spcPts val="800"/>
              </a:spcAft>
              <a:buNone/>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2000" i="1" dirty="0">
                <a:solidFill>
                  <a:schemeClr val="tx1"/>
                </a:solidFill>
                <a:latin typeface="Calibri" panose="020F0502020204030204" pitchFamily="34" charset="0"/>
                <a:ea typeface="Calibri" panose="020F0502020204030204" pitchFamily="34" charset="0"/>
                <a:cs typeface="Times New Roman" panose="02020603050405020304" pitchFamily="18" charset="0"/>
              </a:rPr>
              <a:t>Choose people who you can depend on to pray for you, to share challenges with, 	and to meet with regularly.</a:t>
            </a:r>
          </a:p>
          <a:p>
            <a:pPr marL="0" marR="0" indent="0">
              <a:spcBef>
                <a:spcPts val="0"/>
              </a:spcBef>
              <a:spcAft>
                <a:spcPts val="800"/>
              </a:spcAft>
              <a:buNone/>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1. Each student will </a:t>
            </a:r>
            <a:r>
              <a:rPr lang="en-US" sz="20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present in class</a:t>
            </a: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(2 minutes total)</a:t>
            </a:r>
          </a:p>
          <a:p>
            <a:pPr marL="0" marR="0" indent="0">
              <a:spcBef>
                <a:spcPts val="0"/>
              </a:spcBef>
              <a:spcAft>
                <a:spcPts val="800"/>
              </a:spcAft>
              <a:buNone/>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 How did you chose your prayer team? Who are they? </a:t>
            </a:r>
          </a:p>
          <a:p>
            <a:pPr marL="0" marR="0" indent="0">
              <a:spcBef>
                <a:spcPts val="0"/>
              </a:spcBef>
              <a:spcAft>
                <a:spcPts val="800"/>
              </a:spcAft>
              <a:buNone/>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b. How will you design your time with the team? </a:t>
            </a:r>
          </a:p>
          <a:p>
            <a:pPr marL="0" marR="0" indent="0">
              <a:spcBef>
                <a:spcPts val="0"/>
              </a:spcBef>
              <a:spcAft>
                <a:spcPts val="800"/>
              </a:spcAft>
              <a:buNone/>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c. What is the desired outcome for you and your team? </a:t>
            </a:r>
          </a:p>
          <a:p>
            <a:pPr marL="0" marR="0" indent="0">
              <a:spcBef>
                <a:spcPts val="0"/>
              </a:spcBef>
              <a:spcAft>
                <a:spcPts val="800"/>
              </a:spcAft>
              <a:buNone/>
            </a:pPr>
            <a:r>
              <a:rPr lang="en-US" sz="2000" i="1" dirty="0">
                <a:solidFill>
                  <a:schemeClr val="tx1"/>
                </a:solidFill>
                <a:latin typeface="Calibri" panose="020F0502020204030204" pitchFamily="34" charset="0"/>
                <a:ea typeface="Calibri" panose="020F0502020204030204" pitchFamily="34" charset="0"/>
                <a:cs typeface="Times New Roman" panose="02020603050405020304" pitchFamily="18" charset="0"/>
              </a:rPr>
              <a:t>		(Notes for the presentation to be submitted as part of homework prior to class.)</a:t>
            </a:r>
            <a:endParaRPr lang="en-US" sz="20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spcAft>
                <a:spcPts val="800"/>
              </a:spcAft>
              <a:buNone/>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Questions 2 and 3 should be answered in one paragraph, 6 to 10 sentences.</a:t>
            </a:r>
          </a:p>
          <a:p>
            <a:pPr marL="0" marR="0" indent="0">
              <a:spcBef>
                <a:spcPts val="0"/>
              </a:spcBef>
              <a:spcAft>
                <a:spcPts val="800"/>
              </a:spcAft>
              <a:buNone/>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2</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In Deuteronomy, Moses reviewed the law for the new generation. </a:t>
            </a:r>
          </a:p>
          <a:p>
            <a:pPr marL="0" marR="0" indent="0">
              <a:spcBef>
                <a:spcPts val="0"/>
              </a:spcBef>
              <a:spcAft>
                <a:spcPts val="800"/>
              </a:spcAft>
              <a:buNone/>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 </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Why was review important then? </a:t>
            </a:r>
          </a:p>
          <a:p>
            <a:pPr marL="0" marR="0" indent="0">
              <a:spcBef>
                <a:spcPts val="0"/>
              </a:spcBef>
              <a:spcAft>
                <a:spcPts val="800"/>
              </a:spcAft>
              <a:buNone/>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 Why</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is it important for leaders today to continue to review and remember? </a:t>
            </a:r>
          </a:p>
          <a:p>
            <a:pPr marL="0" marR="0" indent="0">
              <a:spcBef>
                <a:spcPts val="0"/>
              </a:spcBef>
              <a:spcAft>
                <a:spcPts val="800"/>
              </a:spcAft>
              <a:buNone/>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3. Holiness is a major theme in Leviticus. </a:t>
            </a:r>
          </a:p>
          <a:p>
            <a:pPr marL="0" marR="0" indent="0">
              <a:spcBef>
                <a:spcPts val="0"/>
              </a:spcBef>
              <a:spcAft>
                <a:spcPts val="800"/>
              </a:spcAft>
              <a:buNone/>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 What does practical and personal holiness look like in your life today?</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64758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EBBC08-A6CF-44A7-5F9F-E53E2D359911}"/>
              </a:ext>
            </a:extLst>
          </p:cNvPr>
          <p:cNvPicPr>
            <a:picLocks noChangeAspect="1"/>
          </p:cNvPicPr>
          <p:nvPr/>
        </p:nvPicPr>
        <p:blipFill>
          <a:blip r:embed="rId2"/>
          <a:stretch>
            <a:fillRect/>
          </a:stretch>
        </p:blipFill>
        <p:spPr>
          <a:xfrm>
            <a:off x="406400" y="767080"/>
            <a:ext cx="9093200" cy="5092192"/>
          </a:xfrm>
          <a:prstGeom prst="rect">
            <a:avLst/>
          </a:prstGeom>
        </p:spPr>
      </p:pic>
    </p:spTree>
    <p:extLst>
      <p:ext uri="{BB962C8B-B14F-4D97-AF65-F5344CB8AC3E}">
        <p14:creationId xmlns:p14="http://schemas.microsoft.com/office/powerpoint/2010/main" val="250305255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3BC8C-07BE-B5EC-D88C-DCCAB63EA3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4DEB28-6C3A-37CF-9A90-C6D41C62BF86}"/>
              </a:ext>
            </a:extLst>
          </p:cNvPr>
          <p:cNvSpPr>
            <a:spLocks noGrp="1"/>
          </p:cNvSpPr>
          <p:nvPr>
            <p:ph type="title"/>
          </p:nvPr>
        </p:nvSpPr>
        <p:spPr/>
        <p:txBody>
          <a:bodyPr/>
          <a:lstStyle/>
          <a:p>
            <a:r>
              <a:rPr lang="en-US" dirty="0"/>
              <a:t>Next weeks Quiz</a:t>
            </a:r>
          </a:p>
        </p:txBody>
      </p:sp>
      <p:sp>
        <p:nvSpPr>
          <p:cNvPr id="3" name="Content Placeholder 2">
            <a:extLst>
              <a:ext uri="{FF2B5EF4-FFF2-40B4-BE49-F238E27FC236}">
                <a16:creationId xmlns:a16="http://schemas.microsoft.com/office/drawing/2014/main" id="{95117E80-4FCC-1156-1B00-A4D61450BF7D}"/>
              </a:ext>
            </a:extLst>
          </p:cNvPr>
          <p:cNvSpPr>
            <a:spLocks noGrp="1"/>
          </p:cNvSpPr>
          <p:nvPr>
            <p:ph idx="1"/>
          </p:nvPr>
        </p:nvSpPr>
        <p:spPr>
          <a:xfrm>
            <a:off x="772998" y="1743958"/>
            <a:ext cx="8501004" cy="4847911"/>
          </a:xfrm>
        </p:spPr>
        <p:txBody>
          <a:bodyPr>
            <a:noAutofit/>
          </a:bodyPr>
          <a:lstStyle/>
          <a:p>
            <a:pPr>
              <a:lnSpc>
                <a:spcPct val="107000"/>
              </a:lnSpc>
              <a:spcBef>
                <a:spcPts val="0"/>
              </a:spcBef>
              <a:spcAft>
                <a:spcPts val="800"/>
              </a:spcAft>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Know the first 5 books of the Bible in order</a:t>
            </a:r>
          </a:p>
          <a:p>
            <a:pPr>
              <a:lnSpc>
                <a:spcPct val="107000"/>
              </a:lnSpc>
              <a:spcBef>
                <a:spcPts val="0"/>
              </a:spcBef>
              <a:spcAft>
                <a:spcPts val="80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 able to quote the key verse from Genesis (Genesis 1:1)  In the beginning God created the heavens and the earth.</a:t>
            </a:r>
          </a:p>
          <a:p>
            <a:pPr>
              <a:lnSpc>
                <a:spcPct val="107000"/>
              </a:lnSpc>
              <a:spcBef>
                <a:spcPts val="0"/>
              </a:spcBef>
              <a:spcAft>
                <a:spcPts val="800"/>
              </a:spcAft>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Be able to quote the key verse from Deuteronomy (Deuteronomy 6:4-5) Listen, Israel, the Lord our God, the Lord is one. Love the Lord your God with all your heart, with all your soul, and with all your strength.</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Bef>
                <a:spcPts val="0"/>
              </a:spcBef>
              <a:spcAft>
                <a:spcPts val="80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Each student will be asked if they completely read (not skimmed) all the assigned reading.</a:t>
            </a:r>
          </a:p>
          <a:p>
            <a:pPr>
              <a:lnSpc>
                <a:spcPct val="107000"/>
              </a:lnSpc>
              <a:spcBef>
                <a:spcPts val="0"/>
              </a:spcBef>
              <a:spcAft>
                <a:spcPts val="800"/>
              </a:spcAft>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Each student will be asked if they listened one hour to an audio Bible.</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61197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0DD1A-CD72-D160-3486-CDCAFEABAD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A2CCB6-407D-BBB6-6623-D5FA63295C8B}"/>
              </a:ext>
            </a:extLst>
          </p:cNvPr>
          <p:cNvSpPr>
            <a:spLocks noGrp="1"/>
          </p:cNvSpPr>
          <p:nvPr>
            <p:ph type="title"/>
          </p:nvPr>
        </p:nvSpPr>
        <p:spPr/>
        <p:txBody>
          <a:bodyPr/>
          <a:lstStyle/>
          <a:p>
            <a:r>
              <a:rPr lang="en-US" dirty="0"/>
              <a:t>						</a:t>
            </a:r>
            <a:r>
              <a:rPr lang="en-US" sz="5400" dirty="0">
                <a:latin typeface="Monotype Corsiva" panose="03010101010201010101" pitchFamily="66" charset="0"/>
              </a:rPr>
              <a:t>Blessing</a:t>
            </a:r>
          </a:p>
        </p:txBody>
      </p:sp>
      <p:sp>
        <p:nvSpPr>
          <p:cNvPr id="3" name="Content Placeholder 2">
            <a:extLst>
              <a:ext uri="{FF2B5EF4-FFF2-40B4-BE49-F238E27FC236}">
                <a16:creationId xmlns:a16="http://schemas.microsoft.com/office/drawing/2014/main" id="{3B3D6D00-FC89-3B14-ED45-CA90067AAB21}"/>
              </a:ext>
            </a:extLst>
          </p:cNvPr>
          <p:cNvSpPr>
            <a:spLocks noGrp="1"/>
          </p:cNvSpPr>
          <p:nvPr>
            <p:ph idx="1"/>
          </p:nvPr>
        </p:nvSpPr>
        <p:spPr>
          <a:xfrm>
            <a:off x="527901" y="1930400"/>
            <a:ext cx="8816104" cy="4927600"/>
          </a:xfrm>
        </p:spPr>
        <p:txBody>
          <a:bodyPr>
            <a:noAutofit/>
          </a:bodyPr>
          <a:lstStyle/>
          <a:p>
            <a:pPr marL="0" indent="0">
              <a:lnSpc>
                <a:spcPct val="107000"/>
              </a:lnSpc>
              <a:spcBef>
                <a:spcPts val="0"/>
              </a:spcBef>
              <a:spcAft>
                <a:spcPts val="800"/>
              </a:spcAft>
              <a:buNone/>
            </a:pPr>
            <a:r>
              <a:rPr lang="en-US" sz="4000" dirty="0">
                <a:solidFill>
                  <a:schemeClr val="tx1"/>
                </a:solidFill>
                <a:latin typeface="Monotype Corsiva" panose="03010101010201010101" pitchFamily="66" charset="0"/>
                <a:ea typeface="Calibri" panose="020F0502020204030204" pitchFamily="34" charset="0"/>
                <a:cs typeface="Times New Roman" panose="02020603050405020304" pitchFamily="18" charset="0"/>
              </a:rPr>
              <a:t>May t</a:t>
            </a:r>
            <a:r>
              <a:rPr lang="en-US" sz="4000" dirty="0">
                <a:solidFill>
                  <a:schemeClr val="tx1"/>
                </a:solidFill>
                <a:effectLst/>
                <a:latin typeface="Monotype Corsiva" panose="03010101010201010101" pitchFamily="66" charset="0"/>
                <a:ea typeface="Calibri" panose="020F0502020204030204" pitchFamily="34" charset="0"/>
                <a:cs typeface="Times New Roman" panose="02020603050405020304" pitchFamily="18" charset="0"/>
              </a:rPr>
              <a:t>he Lord bless you and </a:t>
            </a:r>
            <a:r>
              <a:rPr lang="en-US" sz="4000" dirty="0">
                <a:solidFill>
                  <a:schemeClr val="tx1"/>
                </a:solidFill>
                <a:latin typeface="Monotype Corsiva" panose="03010101010201010101" pitchFamily="66" charset="0"/>
                <a:ea typeface="Calibri" panose="020F0502020204030204" pitchFamily="34" charset="0"/>
                <a:cs typeface="Times New Roman" panose="02020603050405020304" pitchFamily="18" charset="0"/>
              </a:rPr>
              <a:t>protect</a:t>
            </a:r>
            <a:r>
              <a:rPr lang="en-US" sz="4000" dirty="0">
                <a:solidFill>
                  <a:schemeClr val="tx1"/>
                </a:solidFill>
                <a:effectLst/>
                <a:latin typeface="Monotype Corsiva" panose="03010101010201010101" pitchFamily="66" charset="0"/>
                <a:ea typeface="Calibri" panose="020F0502020204030204" pitchFamily="34" charset="0"/>
                <a:cs typeface="Times New Roman" panose="02020603050405020304" pitchFamily="18" charset="0"/>
              </a:rPr>
              <a:t> you.</a:t>
            </a:r>
          </a:p>
          <a:p>
            <a:pPr marL="0" indent="0">
              <a:lnSpc>
                <a:spcPct val="107000"/>
              </a:lnSpc>
              <a:spcBef>
                <a:spcPts val="0"/>
              </a:spcBef>
              <a:spcAft>
                <a:spcPts val="800"/>
              </a:spcAft>
              <a:buNone/>
            </a:pPr>
            <a:r>
              <a:rPr lang="en-US" sz="4000" dirty="0">
                <a:solidFill>
                  <a:schemeClr val="tx1"/>
                </a:solidFill>
                <a:latin typeface="Monotype Corsiva" panose="03010101010201010101" pitchFamily="66" charset="0"/>
                <a:ea typeface="Calibri" panose="020F0502020204030204" pitchFamily="34" charset="0"/>
                <a:cs typeface="Times New Roman" panose="02020603050405020304" pitchFamily="18" charset="0"/>
              </a:rPr>
              <a:t>May the Lord smile upon you and be gracious to you.</a:t>
            </a:r>
          </a:p>
          <a:p>
            <a:pPr marL="0" indent="0">
              <a:lnSpc>
                <a:spcPct val="107000"/>
              </a:lnSpc>
              <a:spcBef>
                <a:spcPts val="0"/>
              </a:spcBef>
              <a:spcAft>
                <a:spcPts val="800"/>
              </a:spcAft>
              <a:buNone/>
            </a:pPr>
            <a:r>
              <a:rPr lang="en-US" sz="4000" dirty="0">
                <a:solidFill>
                  <a:schemeClr val="tx1"/>
                </a:solidFill>
                <a:latin typeface="Monotype Corsiva" panose="03010101010201010101" pitchFamily="66" charset="0"/>
                <a:ea typeface="Calibri" panose="020F0502020204030204" pitchFamily="34" charset="0"/>
                <a:cs typeface="Times New Roman" panose="02020603050405020304" pitchFamily="18" charset="0"/>
              </a:rPr>
              <a:t>May the Lord show you his favor and give you his peace.</a:t>
            </a:r>
          </a:p>
          <a:p>
            <a:pPr marL="0" indent="0">
              <a:lnSpc>
                <a:spcPct val="107000"/>
              </a:lnSpc>
              <a:spcBef>
                <a:spcPts val="0"/>
              </a:spcBef>
              <a:spcAft>
                <a:spcPts val="800"/>
              </a:spcAft>
              <a:buNone/>
            </a:pPr>
            <a:r>
              <a:rPr lang="en-US" sz="4000" dirty="0">
                <a:solidFill>
                  <a:schemeClr val="tx1"/>
                </a:solidFill>
                <a:latin typeface="Monotype Corsiva" panose="03010101010201010101" pitchFamily="66" charset="0"/>
                <a:ea typeface="Calibri" panose="020F0502020204030204" pitchFamily="34" charset="0"/>
                <a:cs typeface="Times New Roman" panose="02020603050405020304" pitchFamily="18" charset="0"/>
              </a:rPr>
              <a:t>							Numbers 6:22-26 </a:t>
            </a:r>
            <a:r>
              <a:rPr lang="en-US" sz="1600" dirty="0">
                <a:solidFill>
                  <a:schemeClr val="tx1"/>
                </a:solidFill>
                <a:latin typeface="Monotype Corsiva" panose="03010101010201010101" pitchFamily="66" charset="0"/>
                <a:ea typeface="Calibri" panose="020F0502020204030204" pitchFamily="34" charset="0"/>
                <a:cs typeface="Times New Roman" panose="02020603050405020304" pitchFamily="18" charset="0"/>
              </a:rPr>
              <a:t>NLT</a:t>
            </a:r>
          </a:p>
          <a:p>
            <a:pPr>
              <a:lnSpc>
                <a:spcPct val="107000"/>
              </a:lnSpc>
              <a:spcBef>
                <a:spcPts val="0"/>
              </a:spcBef>
              <a:spcAft>
                <a:spcPts val="800"/>
              </a:spcAft>
            </a:pP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7662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9575B-1413-C548-D377-BBF701E419E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D26B1AF-0E5F-A65E-3DDA-9D896515044E}"/>
              </a:ext>
            </a:extLst>
          </p:cNvPr>
          <p:cNvPicPr>
            <a:picLocks noChangeAspect="1"/>
          </p:cNvPicPr>
          <p:nvPr/>
        </p:nvPicPr>
        <p:blipFill>
          <a:blip r:embed="rId2"/>
          <a:stretch>
            <a:fillRect/>
          </a:stretch>
        </p:blipFill>
        <p:spPr>
          <a:xfrm>
            <a:off x="434657" y="266064"/>
            <a:ext cx="9211500" cy="5972175"/>
          </a:xfrm>
          <a:prstGeom prst="rect">
            <a:avLst/>
          </a:prstGeom>
        </p:spPr>
      </p:pic>
    </p:spTree>
    <p:extLst>
      <p:ext uri="{BB962C8B-B14F-4D97-AF65-F5344CB8AC3E}">
        <p14:creationId xmlns:p14="http://schemas.microsoft.com/office/powerpoint/2010/main" val="1107015479"/>
      </p:ext>
    </p:extLst>
  </p:cSld>
  <p:clrMapOvr>
    <a:masterClrMapping/>
  </p:clrMapOvr>
</p:sld>
</file>

<file path=ppt/theme/theme1.xml><?xml version="1.0" encoding="utf-8"?>
<a:theme xmlns:a="http://schemas.openxmlformats.org/drawingml/2006/main" name="Fac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1">
      <a:majorFont>
        <a:latin typeface="Univers"/>
        <a:ea typeface=""/>
        <a:cs typeface=""/>
      </a:majorFont>
      <a:minorFont>
        <a:latin typeface="Times New Roman"/>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14535</TotalTime>
  <Words>3941</Words>
  <Application>Microsoft Office PowerPoint</Application>
  <PresentationFormat>Widescreen</PresentationFormat>
  <Paragraphs>499</Paragraphs>
  <Slides>81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81</vt:i4>
      </vt:variant>
    </vt:vector>
  </HeadingPairs>
  <TitlesOfParts>
    <vt:vector size="89" baseType="lpstr">
      <vt:lpstr>Arial</vt:lpstr>
      <vt:lpstr>Calibri</vt:lpstr>
      <vt:lpstr>Monotype Corsiva</vt:lpstr>
      <vt:lpstr>Times New Roman</vt:lpstr>
      <vt:lpstr>Univers</vt:lpstr>
      <vt:lpstr>Wingdings</vt:lpstr>
      <vt:lpstr>Wingdings 3</vt:lpstr>
      <vt:lpstr>Facet</vt:lpstr>
      <vt:lpstr>PowerPoint Presentation</vt:lpstr>
      <vt:lpstr>Welcome to Bible Survey!!    – Class #1 </vt:lpstr>
      <vt:lpstr>Dr. Ilene Olsen</vt:lpstr>
      <vt:lpstr>Let's get to know each other</vt:lpstr>
      <vt:lpstr>       About the class</vt:lpstr>
      <vt:lpstr>Let's get to know about the class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Today’s  Class Agenda</vt:lpstr>
      <vt:lpstr>Trimester Objectives</vt:lpstr>
      <vt:lpstr>Trimester Objectives</vt:lpstr>
      <vt:lpstr>Trimester Objectives</vt:lpstr>
      <vt:lpstr>Trimester Objectives</vt:lpstr>
      <vt:lpstr>Trimester Objectives</vt:lpstr>
      <vt:lpstr>The Bible gives us  God’s promises for life</vt:lpstr>
      <vt:lpstr> The Bible  </vt:lpstr>
      <vt:lpstr> The Bible is </vt:lpstr>
      <vt:lpstr>Studying the Bible </vt:lpstr>
      <vt:lpstr>The Bible shows us who God is </vt:lpstr>
      <vt:lpstr>The Canon </vt:lpstr>
      <vt:lpstr>The Old Testament</vt:lpstr>
      <vt:lpstr>The Old Testament</vt:lpstr>
      <vt:lpstr>The Old Testament</vt:lpstr>
      <vt:lpstr>The Old Testament</vt:lpstr>
      <vt:lpstr>The Old Testament</vt:lpstr>
      <vt:lpstr>Preservation of the Old Testament</vt:lpstr>
      <vt:lpstr>How to study the Bible  </vt:lpstr>
      <vt:lpstr>Step 1: </vt:lpstr>
      <vt:lpstr>Step 2:</vt:lpstr>
      <vt:lpstr>Step 3: </vt:lpstr>
      <vt:lpstr>Step 4: </vt:lpstr>
      <vt:lpstr>Step 5: </vt:lpstr>
      <vt:lpstr>Step 6:</vt:lpstr>
      <vt:lpstr>The Pentateuch</vt:lpstr>
      <vt:lpstr>The Pentateuch </vt:lpstr>
      <vt:lpstr>10 Minute Break</vt:lpstr>
      <vt:lpstr>       Genesis</vt:lpstr>
      <vt:lpstr>       Genesis</vt:lpstr>
      <vt:lpstr>Foundation for Biblical Worldview </vt:lpstr>
      <vt:lpstr>PowerPoint Presentation</vt:lpstr>
      <vt:lpstr>PowerPoint Presentation</vt:lpstr>
      <vt:lpstr>       Worldview  The lens through which we see life.  It dictates belief in what is true, meaningful, honorable, valuable, eternal   </vt:lpstr>
      <vt:lpstr>Biblical Worldview</vt:lpstr>
      <vt:lpstr>Participation </vt:lpstr>
      <vt:lpstr>Exodus</vt:lpstr>
      <vt:lpstr>Time-line of Exodus</vt:lpstr>
      <vt:lpstr>Practical Applications in Exodus </vt:lpstr>
      <vt:lpstr>The 10 Commandments </vt:lpstr>
      <vt:lpstr>Exodus 20: 1-17</vt:lpstr>
      <vt:lpstr>PowerPoint Presentation</vt:lpstr>
      <vt:lpstr>The Tabernacle</vt:lpstr>
      <vt:lpstr>PowerPoint Presentation</vt:lpstr>
      <vt:lpstr>PowerPoint Presentation</vt:lpstr>
      <vt:lpstr>PowerPoint Presentation</vt:lpstr>
      <vt:lpstr>30 Minute Break</vt:lpstr>
      <vt:lpstr>Leviticus</vt:lpstr>
      <vt:lpstr>New Testament View of Holiness </vt:lpstr>
      <vt:lpstr>New Testament View of Holiness </vt:lpstr>
      <vt:lpstr>Numbers</vt:lpstr>
      <vt:lpstr>PowerPoint Presentation</vt:lpstr>
      <vt:lpstr>PowerPoint Presentation</vt:lpstr>
      <vt:lpstr>PowerPoint Presentation</vt:lpstr>
      <vt:lpstr>PowerPoint Presentation</vt:lpstr>
      <vt:lpstr>Review of Numbers (3 sermons)</vt:lpstr>
      <vt:lpstr>PowerPoint Presentation</vt:lpstr>
      <vt:lpstr>Deuteronomy</vt:lpstr>
      <vt:lpstr>PowerPoint Presentation</vt:lpstr>
      <vt:lpstr>PowerPoint Presentation</vt:lpstr>
      <vt:lpstr>PowerPoint Presentation</vt:lpstr>
      <vt:lpstr>10 Minute Break</vt:lpstr>
      <vt:lpstr>Participation </vt:lpstr>
      <vt:lpstr>Homework</vt:lpstr>
      <vt:lpstr>Next weeks Quiz</vt:lpstr>
      <vt:lpstr>      Blessing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dr.ileneolsen@gmail.com</dc:creator>
  <cp:lastModifiedBy>ilene olsen</cp:lastModifiedBy>
  <cp:revision>191</cp:revision>
  <dcterms:created xsi:type="dcterms:W3CDTF">2022-01-17T22:12:08Z</dcterms:created>
  <dcterms:modified xsi:type="dcterms:W3CDTF">2025-01-14T08:03:13Z</dcterms:modified>
</cp:coreProperties>
</file>