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Average"/>
      <p:regular r:id="rId16"/>
    </p:embeddedFont>
    <p:embeddedFont>
      <p:font typeface="Oswald"/>
      <p:regular r:id="rId17"/>
      <p:bold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Oswald-regular.fntdata"/><Relationship Id="rId16" Type="http://schemas.openxmlformats.org/officeDocument/2006/relationships/font" Target="fonts/Average-regular.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Oswald-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2de6a6df3d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2de6a6df3d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2de6a6df3d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2de6a6df3d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12de6a6df3d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12de6a6df3d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12de6a6df3d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12de6a6df3d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12de6a6df3d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12de6a6df3d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2de6a6df3d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12de6a6df3d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2de6a6df3d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2de6a6df3d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2de6a6df3d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2de6a6df3d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2de6a6df3d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2de6a6df3d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Feedback</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How to get it and what to do with it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Reflection - 30 min.</a:t>
            </a:r>
            <a:endParaRPr/>
          </a:p>
        </p:txBody>
      </p:sp>
      <p:sp>
        <p:nvSpPr>
          <p:cNvPr id="115" name="Google Shape;115;p2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What have you learned? What are you wondering about?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First, a story</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 think the world market has room for 5 computers, no more.” - Thomas J. Watson, chairman of IBM, 1943</a:t>
            </a:r>
            <a:endParaRPr/>
          </a:p>
          <a:p>
            <a:pPr indent="0" lvl="0" marL="0" rtl="0" algn="l">
              <a:spcBef>
                <a:spcPts val="1200"/>
              </a:spcBef>
              <a:spcAft>
                <a:spcPts val="0"/>
              </a:spcAft>
              <a:buNone/>
            </a:pPr>
            <a:r>
              <a:rPr lang="en"/>
              <a:t>“I see no reason why individuals should have their own computers.” - Ken Olsen, DEC’s chief executive officer, 1977</a:t>
            </a:r>
            <a:endParaRPr/>
          </a:p>
          <a:p>
            <a:pPr indent="0" lvl="0" marL="0" rtl="0" algn="l">
              <a:spcBef>
                <a:spcPts val="1200"/>
              </a:spcBef>
              <a:spcAft>
                <a:spcPts val="0"/>
              </a:spcAft>
              <a:buNone/>
            </a:pPr>
            <a:r>
              <a:rPr lang="en"/>
              <a:t>The lesson? </a:t>
            </a:r>
            <a:endParaRPr/>
          </a:p>
          <a:p>
            <a:pPr indent="0" lvl="0" marL="0" rtl="0" algn="l">
              <a:spcBef>
                <a:spcPts val="1200"/>
              </a:spcBef>
              <a:spcAft>
                <a:spcPts val="0"/>
              </a:spcAft>
              <a:buNone/>
            </a:pPr>
            <a:r>
              <a:rPr lang="en"/>
              <a:t>Even smart people can be completely out of touch with reality. What is missing? </a:t>
            </a:r>
            <a:endParaRPr/>
          </a:p>
          <a:p>
            <a:pPr indent="0" lvl="0" marL="0" rtl="0" algn="l">
              <a:spcBef>
                <a:spcPts val="1200"/>
              </a:spcBef>
              <a:spcAft>
                <a:spcPts val="1200"/>
              </a:spcAft>
              <a:buNone/>
            </a:pPr>
            <a:r>
              <a:rPr b="1" lang="en" u="sng"/>
              <a:t>Not asking questions OR not asking the right questions to the right people. </a:t>
            </a:r>
            <a:endParaRPr b="1" u="sng"/>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Okay, another story…</a:t>
            </a:r>
            <a:endParaRPr/>
          </a:p>
        </p:txBody>
      </p:sp>
      <p:sp>
        <p:nvSpPr>
          <p:cNvPr id="72" name="Google Shape;72;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 the ‘80s and ‘90s there were 0 American manufacturers of fax machines when the most common office device in use was a fax machine. Why? </a:t>
            </a:r>
            <a:endParaRPr/>
          </a:p>
          <a:p>
            <a:pPr indent="0" lvl="0" marL="0" rtl="0" algn="l">
              <a:spcBef>
                <a:spcPts val="1200"/>
              </a:spcBef>
              <a:spcAft>
                <a:spcPts val="0"/>
              </a:spcAft>
              <a:buNone/>
            </a:pPr>
            <a:r>
              <a:rPr lang="en"/>
              <a:t>Focus Groups were asked: </a:t>
            </a:r>
            <a:endParaRPr/>
          </a:p>
          <a:p>
            <a:pPr indent="0" lvl="0" marL="0" rtl="0" algn="l">
              <a:spcBef>
                <a:spcPts val="1200"/>
              </a:spcBef>
              <a:spcAft>
                <a:spcPts val="0"/>
              </a:spcAft>
              <a:buNone/>
            </a:pPr>
            <a:r>
              <a:rPr lang="en"/>
              <a:t>“Would you buy a phone accessory for over $1,500 that allows you to mail letters that the post office delivers for $0.25 and pay $1 per page to use it?” </a:t>
            </a:r>
            <a:endParaRPr/>
          </a:p>
          <a:p>
            <a:pPr indent="0" lvl="0" marL="0" rtl="0" algn="l">
              <a:spcBef>
                <a:spcPts val="1200"/>
              </a:spcBef>
              <a:spcAft>
                <a:spcPts val="1200"/>
              </a:spcAft>
              <a:buNone/>
            </a:pPr>
            <a:r>
              <a:rPr b="1" lang="en" u="sng"/>
              <a:t>This is the right question but it is asked the wrong way!</a:t>
            </a:r>
            <a:endParaRPr b="1" u="sng"/>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do we ask questions? </a:t>
            </a:r>
            <a:endParaRPr/>
          </a:p>
        </p:txBody>
      </p:sp>
      <p:sp>
        <p:nvSpPr>
          <p:cNvPr id="78" name="Google Shape;78;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Surveys</a:t>
            </a:r>
            <a:endParaRPr/>
          </a:p>
          <a:p>
            <a:pPr indent="-342900" lvl="1" marL="914400" rtl="0" algn="l">
              <a:spcBef>
                <a:spcPts val="0"/>
              </a:spcBef>
              <a:spcAft>
                <a:spcPts val="0"/>
              </a:spcAft>
              <a:buSzPts val="1800"/>
              <a:buChar char="○"/>
            </a:pPr>
            <a:r>
              <a:rPr lang="en" sz="1800"/>
              <a:t>Make them short and frequent </a:t>
            </a:r>
            <a:endParaRPr sz="1800"/>
          </a:p>
          <a:p>
            <a:pPr indent="-342900" lvl="1" marL="914400" rtl="0" algn="l">
              <a:spcBef>
                <a:spcPts val="0"/>
              </a:spcBef>
              <a:spcAft>
                <a:spcPts val="0"/>
              </a:spcAft>
              <a:buSzPts val="1800"/>
              <a:buChar char="○"/>
            </a:pPr>
            <a:r>
              <a:rPr lang="en" sz="1800"/>
              <a:t>Normalize them  (once a year or more, use the same questions and new questions to address new issues and compare to past surveys)</a:t>
            </a:r>
            <a:endParaRPr sz="1800"/>
          </a:p>
          <a:p>
            <a:pPr indent="-342900" lvl="0" marL="457200" rtl="0" algn="l">
              <a:spcBef>
                <a:spcPts val="0"/>
              </a:spcBef>
              <a:spcAft>
                <a:spcPts val="0"/>
              </a:spcAft>
              <a:buSzPts val="1800"/>
              <a:buChar char="●"/>
            </a:pPr>
            <a:r>
              <a:rPr lang="en"/>
              <a:t>Use a Variety of Questions</a:t>
            </a:r>
            <a:endParaRPr/>
          </a:p>
          <a:p>
            <a:pPr indent="-342900" lvl="1" marL="914400" rtl="0" algn="l">
              <a:spcBef>
                <a:spcPts val="0"/>
              </a:spcBef>
              <a:spcAft>
                <a:spcPts val="0"/>
              </a:spcAft>
              <a:buSzPts val="1800"/>
              <a:buChar char="○"/>
            </a:pPr>
            <a:r>
              <a:rPr lang="en" sz="1800"/>
              <a:t>Yes/No Questions</a:t>
            </a:r>
            <a:endParaRPr sz="1800"/>
          </a:p>
          <a:p>
            <a:pPr indent="-342900" lvl="1" marL="914400" rtl="0" algn="l">
              <a:spcBef>
                <a:spcPts val="0"/>
              </a:spcBef>
              <a:spcAft>
                <a:spcPts val="0"/>
              </a:spcAft>
              <a:buSzPts val="1800"/>
              <a:buChar char="○"/>
            </a:pPr>
            <a:r>
              <a:rPr lang="en" sz="1800"/>
              <a:t>Rate from 1-10, 1 being good, 10 being bad</a:t>
            </a:r>
            <a:endParaRPr sz="1800"/>
          </a:p>
          <a:p>
            <a:pPr indent="-342900" lvl="1" marL="914400" rtl="0" algn="l">
              <a:spcBef>
                <a:spcPts val="0"/>
              </a:spcBef>
              <a:spcAft>
                <a:spcPts val="0"/>
              </a:spcAft>
              <a:buSzPts val="1800"/>
              <a:buChar char="○"/>
            </a:pPr>
            <a:r>
              <a:rPr lang="en" sz="1800"/>
              <a:t>Open questions</a:t>
            </a:r>
            <a:endParaRPr sz="1800"/>
          </a:p>
          <a:p>
            <a:pPr indent="-342900" lvl="2" marL="1371600" rtl="0" algn="l">
              <a:spcBef>
                <a:spcPts val="0"/>
              </a:spcBef>
              <a:spcAft>
                <a:spcPts val="0"/>
              </a:spcAft>
              <a:buSzPts val="1800"/>
              <a:buChar char="■"/>
            </a:pPr>
            <a:r>
              <a:rPr lang="en" sz="1800"/>
              <a:t>Keep these brief, direct and simple </a:t>
            </a:r>
            <a:endParaRPr sz="1800"/>
          </a:p>
          <a:p>
            <a:pPr indent="-342900" lvl="2" marL="1371600" rtl="0" algn="l">
              <a:spcBef>
                <a:spcPts val="0"/>
              </a:spcBef>
              <a:spcAft>
                <a:spcPts val="0"/>
              </a:spcAft>
              <a:buSzPts val="1800"/>
              <a:buChar char="■"/>
            </a:pPr>
            <a:r>
              <a:rPr lang="en" sz="1800"/>
              <a:t>What would improve our children’s ministry? </a:t>
            </a:r>
            <a:endParaRPr sz="1800"/>
          </a:p>
          <a:p>
            <a:pPr indent="-342900" lvl="2" marL="1371600" rtl="0" algn="l">
              <a:spcBef>
                <a:spcPts val="0"/>
              </a:spcBef>
              <a:spcAft>
                <a:spcPts val="0"/>
              </a:spcAft>
              <a:buSzPts val="1800"/>
              <a:buChar char="■"/>
            </a:pPr>
            <a:r>
              <a:rPr lang="en" sz="1800"/>
              <a:t>NOT How is church? </a:t>
            </a:r>
            <a:endParaRPr sz="1800"/>
          </a:p>
          <a:p>
            <a:pPr indent="-342900" lvl="0" marL="457200" rtl="0" algn="l">
              <a:spcBef>
                <a:spcPts val="0"/>
              </a:spcBef>
              <a:spcAft>
                <a:spcPts val="0"/>
              </a:spcAft>
              <a:buSzPts val="1800"/>
              <a:buChar char="●"/>
            </a:pPr>
            <a:r>
              <a:rPr lang="en"/>
              <a:t>What about groups? Only if they are smaller than 7 people.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should you do with the results?</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Share the results </a:t>
            </a:r>
            <a:endParaRPr/>
          </a:p>
          <a:p>
            <a:pPr indent="-342900" lvl="0" marL="457200" rtl="0" algn="l">
              <a:spcBef>
                <a:spcPts val="0"/>
              </a:spcBef>
              <a:spcAft>
                <a:spcPts val="0"/>
              </a:spcAft>
              <a:buSzPts val="1800"/>
              <a:buChar char="●"/>
            </a:pPr>
            <a:r>
              <a:rPr lang="en"/>
              <a:t>Outline and demonstrate action </a:t>
            </a:r>
            <a:r>
              <a:rPr lang="en"/>
              <a:t>steps</a:t>
            </a:r>
            <a:r>
              <a:rPr lang="en"/>
              <a:t> </a:t>
            </a:r>
            <a:endParaRPr/>
          </a:p>
          <a:p>
            <a:pPr indent="-342900" lvl="0" marL="457200" rtl="0" algn="l">
              <a:spcBef>
                <a:spcPts val="0"/>
              </a:spcBef>
              <a:spcAft>
                <a:spcPts val="0"/>
              </a:spcAft>
              <a:buSzPts val="1800"/>
              <a:buChar char="●"/>
            </a:pPr>
            <a:r>
              <a:rPr lang="en"/>
              <a:t>Be selective: What will you actually do? What was helpful feedback? </a:t>
            </a:r>
            <a:endParaRPr/>
          </a:p>
          <a:p>
            <a:pPr indent="-342900" lvl="0" marL="457200" rtl="0" algn="l">
              <a:spcBef>
                <a:spcPts val="0"/>
              </a:spcBef>
              <a:spcAft>
                <a:spcPts val="0"/>
              </a:spcAft>
              <a:buSzPts val="1800"/>
              <a:buChar char="●"/>
            </a:pPr>
            <a:r>
              <a:rPr lang="en"/>
              <a:t>Thank the people who gave you this feedback</a:t>
            </a:r>
            <a:endParaRPr/>
          </a:p>
          <a:p>
            <a:pPr indent="-342900" lvl="0" marL="457200" rtl="0" algn="l">
              <a:spcBef>
                <a:spcPts val="0"/>
              </a:spcBef>
              <a:spcAft>
                <a:spcPts val="0"/>
              </a:spcAft>
              <a:buSzPts val="1800"/>
              <a:buChar char="●"/>
            </a:pPr>
            <a:r>
              <a:rPr lang="en"/>
              <a:t>Work with your strengths not your weaknesses </a:t>
            </a:r>
            <a:endParaRPr/>
          </a:p>
          <a:p>
            <a:pPr indent="-317500" lvl="1" marL="914400" rtl="0" algn="l">
              <a:spcBef>
                <a:spcPts val="0"/>
              </a:spcBef>
              <a:spcAft>
                <a:spcPts val="0"/>
              </a:spcAft>
              <a:buSzPts val="1400"/>
              <a:buChar char="○"/>
            </a:pPr>
            <a:r>
              <a:rPr lang="en"/>
              <a:t>Acknowledge weaknesses and do what you can but do not do more </a:t>
            </a:r>
            <a:endParaRPr/>
          </a:p>
          <a:p>
            <a:pPr indent="-317500" lvl="1" marL="914400" rtl="0" algn="l">
              <a:spcBef>
                <a:spcPts val="0"/>
              </a:spcBef>
              <a:spcAft>
                <a:spcPts val="0"/>
              </a:spcAft>
              <a:buSzPts val="1400"/>
              <a:buChar char="○"/>
            </a:pPr>
            <a:r>
              <a:rPr lang="en"/>
              <a:t>Take something good and make it better</a:t>
            </a:r>
            <a:endParaRPr/>
          </a:p>
          <a:p>
            <a:pPr indent="-342900" lvl="0" marL="457200" rtl="0" algn="l">
              <a:spcBef>
                <a:spcPts val="0"/>
              </a:spcBef>
              <a:spcAft>
                <a:spcPts val="0"/>
              </a:spcAft>
              <a:buSzPts val="1800"/>
              <a:buChar char="●"/>
            </a:pPr>
            <a:r>
              <a:rPr lang="en"/>
              <a:t>Make the data and the action steps available for people to see later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Breaking </a:t>
            </a:r>
            <a:r>
              <a:rPr lang="en"/>
              <a:t>vicious cycles </a:t>
            </a:r>
            <a:endParaRPr/>
          </a:p>
        </p:txBody>
      </p:sp>
      <p:sp>
        <p:nvSpPr>
          <p:cNvPr id="90" name="Google Shape;90;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91" name="Google Shape;91;p18"/>
          <p:cNvPicPr preferRelativeResize="0"/>
          <p:nvPr/>
        </p:nvPicPr>
        <p:blipFill>
          <a:blip r:embed="rId3">
            <a:alphaModFix/>
          </a:blip>
          <a:stretch>
            <a:fillRect/>
          </a:stretch>
        </p:blipFill>
        <p:spPr>
          <a:xfrm>
            <a:off x="2331529" y="1262650"/>
            <a:ext cx="4480950" cy="31960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Breaking vicious cycles</a:t>
            </a:r>
            <a:endParaRPr/>
          </a:p>
        </p:txBody>
      </p:sp>
      <p:sp>
        <p:nvSpPr>
          <p:cNvPr id="97" name="Google Shape;97;p19"/>
          <p:cNvSpPr txBox="1"/>
          <p:nvPr>
            <p:ph idx="1" type="body"/>
          </p:nvPr>
        </p:nvSpPr>
        <p:spPr>
          <a:xfrm>
            <a:off x="311700" y="1152475"/>
            <a:ext cx="8520600" cy="3718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Feedback is a loop of reaction </a:t>
            </a:r>
            <a:endParaRPr/>
          </a:p>
          <a:p>
            <a:pPr indent="-342900" lvl="0" marL="457200" rtl="0" algn="l">
              <a:spcBef>
                <a:spcPts val="0"/>
              </a:spcBef>
              <a:spcAft>
                <a:spcPts val="0"/>
              </a:spcAft>
              <a:buSzPts val="1800"/>
              <a:buChar char="●"/>
            </a:pPr>
            <a:r>
              <a:rPr lang="en"/>
              <a:t>This goes wrong when 4 behaviors are exhibited </a:t>
            </a:r>
            <a:endParaRPr/>
          </a:p>
          <a:p>
            <a:pPr indent="-342900" lvl="1" marL="914400" rtl="0" algn="l">
              <a:spcBef>
                <a:spcPts val="0"/>
              </a:spcBef>
              <a:spcAft>
                <a:spcPts val="0"/>
              </a:spcAft>
              <a:buSzPts val="1800"/>
              <a:buChar char="○"/>
            </a:pPr>
            <a:r>
              <a:rPr lang="en" sz="1800"/>
              <a:t>Criticism (no patience)</a:t>
            </a:r>
            <a:endParaRPr sz="1800"/>
          </a:p>
          <a:p>
            <a:pPr indent="-342900" lvl="1" marL="914400" rtl="0" algn="l">
              <a:spcBef>
                <a:spcPts val="0"/>
              </a:spcBef>
              <a:spcAft>
                <a:spcPts val="0"/>
              </a:spcAft>
              <a:buSzPts val="1800"/>
              <a:buChar char="○"/>
            </a:pPr>
            <a:r>
              <a:rPr lang="en" sz="1800"/>
              <a:t>Contempt (no caring)</a:t>
            </a:r>
            <a:endParaRPr sz="1800"/>
          </a:p>
          <a:p>
            <a:pPr indent="-342900" lvl="1" marL="914400" rtl="0" algn="l">
              <a:spcBef>
                <a:spcPts val="0"/>
              </a:spcBef>
              <a:spcAft>
                <a:spcPts val="0"/>
              </a:spcAft>
              <a:buSzPts val="1800"/>
              <a:buChar char="○"/>
            </a:pPr>
            <a:r>
              <a:rPr lang="en" sz="1800"/>
              <a:t>Defensiveness (no listening)</a:t>
            </a:r>
            <a:endParaRPr sz="1800"/>
          </a:p>
          <a:p>
            <a:pPr indent="-342900" lvl="1" marL="914400" rtl="0" algn="l">
              <a:spcBef>
                <a:spcPts val="0"/>
              </a:spcBef>
              <a:spcAft>
                <a:spcPts val="0"/>
              </a:spcAft>
              <a:buSzPts val="1800"/>
              <a:buChar char="○"/>
            </a:pPr>
            <a:r>
              <a:rPr lang="en" sz="1800"/>
              <a:t>Stonewalling (no speaking)</a:t>
            </a:r>
            <a:endParaRPr sz="1800"/>
          </a:p>
          <a:p>
            <a:pPr indent="-342900" lvl="0" marL="457200" rtl="0" algn="l">
              <a:spcBef>
                <a:spcPts val="0"/>
              </a:spcBef>
              <a:spcAft>
                <a:spcPts val="0"/>
              </a:spcAft>
              <a:buSzPts val="1800"/>
              <a:buChar char="●"/>
            </a:pPr>
            <a:r>
              <a:rPr lang="en"/>
              <a:t>To break these cycles we need to: </a:t>
            </a:r>
            <a:endParaRPr/>
          </a:p>
          <a:p>
            <a:pPr indent="-342900" lvl="1" marL="914400" rtl="0" algn="l">
              <a:spcBef>
                <a:spcPts val="0"/>
              </a:spcBef>
              <a:spcAft>
                <a:spcPts val="0"/>
              </a:spcAft>
              <a:buSzPts val="1800"/>
              <a:buChar char="○"/>
            </a:pPr>
            <a:r>
              <a:rPr lang="en" sz="1800"/>
              <a:t>Be aware of the cycle </a:t>
            </a:r>
            <a:endParaRPr sz="1800"/>
          </a:p>
          <a:p>
            <a:pPr indent="-342900" lvl="1" marL="914400" rtl="0" algn="l">
              <a:spcBef>
                <a:spcPts val="0"/>
              </a:spcBef>
              <a:spcAft>
                <a:spcPts val="0"/>
              </a:spcAft>
              <a:buSzPts val="1800"/>
              <a:buChar char="○"/>
            </a:pPr>
            <a:r>
              <a:rPr lang="en" sz="1800"/>
              <a:t>Regularly ask for feedback </a:t>
            </a:r>
            <a:endParaRPr sz="1800"/>
          </a:p>
          <a:p>
            <a:pPr indent="-342900" lvl="1" marL="914400" rtl="0" algn="l">
              <a:spcBef>
                <a:spcPts val="0"/>
              </a:spcBef>
              <a:spcAft>
                <a:spcPts val="0"/>
              </a:spcAft>
              <a:buSzPts val="1800"/>
              <a:buChar char="○"/>
            </a:pPr>
            <a:r>
              <a:rPr lang="en" sz="1800"/>
              <a:t>Regularly listen </a:t>
            </a:r>
            <a:endParaRPr sz="1800"/>
          </a:p>
          <a:p>
            <a:pPr indent="-342900" lvl="1" marL="914400" rtl="0" algn="l">
              <a:spcBef>
                <a:spcPts val="0"/>
              </a:spcBef>
              <a:spcAft>
                <a:spcPts val="0"/>
              </a:spcAft>
              <a:buSzPts val="1800"/>
              <a:buChar char="○"/>
            </a:pPr>
            <a:r>
              <a:rPr lang="en" sz="1800"/>
              <a:t>Be willing to change for the sake of the other </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Christians should be receptive to feedback</a:t>
            </a:r>
            <a:endParaRPr/>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marR="0" rtl="0" algn="l">
              <a:lnSpc>
                <a:spcPct val="115000"/>
              </a:lnSpc>
              <a:spcBef>
                <a:spcPts val="0"/>
              </a:spcBef>
              <a:spcAft>
                <a:spcPts val="0"/>
              </a:spcAft>
              <a:buSzPts val="1800"/>
              <a:buChar char="●"/>
            </a:pPr>
            <a:r>
              <a:rPr lang="en"/>
              <a:t>Jesus replied, “Truly I tell you, the Son is not able to do anything on his own, but only what he sees the Father doing. For whatever the Father does, the Son likewise does these things. For the Father loves the Son and shows him everything he is doing, and he will show him greater works than these so that you will be amazed. </a:t>
            </a:r>
            <a:endParaRPr/>
          </a:p>
          <a:p>
            <a:pPr indent="0" lvl="0" marL="457200" marR="0" rtl="0" algn="l">
              <a:lnSpc>
                <a:spcPct val="115000"/>
              </a:lnSpc>
              <a:spcBef>
                <a:spcPts val="1200"/>
              </a:spcBef>
              <a:spcAft>
                <a:spcPts val="1200"/>
              </a:spcAft>
              <a:buNone/>
            </a:pPr>
            <a:r>
              <a:rPr lang="en"/>
              <a:t>- John 5:19-20 CSB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Break and Reflection - 15 minutes </a:t>
            </a:r>
            <a:endParaRPr/>
          </a:p>
        </p:txBody>
      </p:sp>
      <p:sp>
        <p:nvSpPr>
          <p:cNvPr id="109" name="Google Shape;109;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Where is an area you currently could use some feedback? </a:t>
            </a:r>
            <a:endParaRPr/>
          </a:p>
          <a:p>
            <a:pPr indent="-342900" lvl="0" marL="457200" rtl="0" algn="l">
              <a:spcBef>
                <a:spcPts val="0"/>
              </a:spcBef>
              <a:spcAft>
                <a:spcPts val="0"/>
              </a:spcAft>
              <a:buSzPts val="1800"/>
              <a:buChar char="●"/>
            </a:pPr>
            <a:r>
              <a:rPr lang="en"/>
              <a:t>How could you go about getting it from others? </a:t>
            </a:r>
            <a:endParaRPr/>
          </a:p>
          <a:p>
            <a:pPr indent="-342900" lvl="0" marL="457200" rtl="0" algn="l">
              <a:spcBef>
                <a:spcPts val="0"/>
              </a:spcBef>
              <a:spcAft>
                <a:spcPts val="0"/>
              </a:spcAft>
              <a:buSzPts val="1800"/>
              <a:buChar char="●"/>
            </a:pPr>
            <a:r>
              <a:rPr lang="en"/>
              <a:t>How are you at accepting and acting on feedback?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