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1066800" marR="0" indent="-1066800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1pPr>
    <a:lvl2pPr marL="1841500" marR="0" indent="-952500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2pPr>
    <a:lvl3pPr marL="2309695" marR="0" indent="-785695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3pPr>
    <a:lvl4pPr marL="30903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4pPr>
    <a:lvl5pPr marL="36745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5pPr>
    <a:lvl6pPr marL="40301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6pPr>
    <a:lvl7pPr marL="43857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7pPr>
    <a:lvl8pPr marL="47413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8pPr>
    <a:lvl9pPr marL="5096918" marR="0" indent="-982118" algn="l" defTabSz="647700" rtl="0" fontAlgn="auto" latinLnBrk="0" hangingPunct="0">
      <a:lnSpc>
        <a:spcPct val="100000"/>
      </a:lnSpc>
      <a:spcBef>
        <a:spcPts val="1800"/>
      </a:spcBef>
      <a:spcAft>
        <a:spcPts val="0"/>
      </a:spcAft>
      <a:buClrTx/>
      <a:buSzPct val="43000"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Avenir Next"/>
        <a:ea typeface="Avenir Next"/>
        <a:cs typeface="Avenir Next"/>
        <a:sym typeface="Avenir Nex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Chalkboard"/>
          <a:ea typeface="Chalkboard"/>
          <a:cs typeface="Chalkboard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>
          <a:latin typeface="Chalkboard"/>
          <a:ea typeface="Chalkboard"/>
          <a:cs typeface="Chalkboard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halkboard"/>
          <a:ea typeface="Chalkboard"/>
          <a:cs typeface="Chalkboard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halkboard"/>
          <a:ea typeface="Chalkboard"/>
          <a:cs typeface="Chalkboard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8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1800" latinLnBrk="0">
      <a:defRPr>
        <a:latin typeface="Lucida Grande"/>
        <a:ea typeface="Lucida Grande"/>
        <a:cs typeface="Lucida Grande"/>
        <a:sym typeface="Lucida Grande"/>
      </a:defRPr>
    </a:lvl1pPr>
    <a:lvl2pPr indent="228600" defTabSz="431800" latinLnBrk="0">
      <a:defRPr>
        <a:latin typeface="Lucida Grande"/>
        <a:ea typeface="Lucida Grande"/>
        <a:cs typeface="Lucida Grande"/>
        <a:sym typeface="Lucida Grande"/>
      </a:defRPr>
    </a:lvl2pPr>
    <a:lvl3pPr indent="457200" defTabSz="431800" latinLnBrk="0">
      <a:defRPr>
        <a:latin typeface="Lucida Grande"/>
        <a:ea typeface="Lucida Grande"/>
        <a:cs typeface="Lucida Grande"/>
        <a:sym typeface="Lucida Grande"/>
      </a:defRPr>
    </a:lvl3pPr>
    <a:lvl4pPr indent="685800" defTabSz="431800" latinLnBrk="0">
      <a:defRPr>
        <a:latin typeface="Lucida Grande"/>
        <a:ea typeface="Lucida Grande"/>
        <a:cs typeface="Lucida Grande"/>
        <a:sym typeface="Lucida Grande"/>
      </a:defRPr>
    </a:lvl4pPr>
    <a:lvl5pPr indent="914400" defTabSz="431800" latinLnBrk="0">
      <a:defRPr>
        <a:latin typeface="Lucida Grande"/>
        <a:ea typeface="Lucida Grande"/>
        <a:cs typeface="Lucida Grande"/>
        <a:sym typeface="Lucida Grande"/>
      </a:defRPr>
    </a:lvl5pPr>
    <a:lvl6pPr indent="1143000" defTabSz="431800" latinLnBrk="0">
      <a:defRPr>
        <a:latin typeface="Lucida Grande"/>
        <a:ea typeface="Lucida Grande"/>
        <a:cs typeface="Lucida Grande"/>
        <a:sym typeface="Lucida Grande"/>
      </a:defRPr>
    </a:lvl6pPr>
    <a:lvl7pPr indent="1371600" defTabSz="431800" latinLnBrk="0">
      <a:defRPr>
        <a:latin typeface="Lucida Grande"/>
        <a:ea typeface="Lucida Grande"/>
        <a:cs typeface="Lucida Grande"/>
        <a:sym typeface="Lucida Grande"/>
      </a:defRPr>
    </a:lvl7pPr>
    <a:lvl8pPr indent="1600200" defTabSz="431800" latinLnBrk="0">
      <a:defRPr>
        <a:latin typeface="Lucida Grande"/>
        <a:ea typeface="Lucida Grande"/>
        <a:cs typeface="Lucida Grande"/>
        <a:sym typeface="Lucida Grande"/>
      </a:defRPr>
    </a:lvl8pPr>
    <a:lvl9pPr indent="1828800" defTabSz="431800" latinLnBrk="0">
      <a:defRPr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1219200" y="4786069"/>
            <a:ext cx="21934224" cy="245"/>
          </a:xfrm>
          <a:prstGeom prst="line">
            <a:avLst/>
          </a:prstGeom>
          <a:ln w="50800">
            <a:solidFill>
              <a:srgbClr val="0068AC"/>
            </a:solidFill>
            <a:miter lim="400000"/>
          </a:ln>
        </p:spPr>
        <p:txBody>
          <a:bodyPr lIns="0" tIns="0" rIns="0" bIns="0"/>
          <a:lstStyle/>
          <a:p>
            <a:pPr marL="0" indent="0" defTabSz="685800">
              <a:spcBef>
                <a:spcPts val="0"/>
              </a:spcBef>
              <a:buSzTx/>
              <a:defRPr sz="18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219200" y="819150"/>
            <a:ext cx="21983700" cy="31813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19200" y="6762750"/>
            <a:ext cx="21983700" cy="5810250"/>
          </a:xfrm>
          <a:prstGeom prst="rect">
            <a:avLst/>
          </a:prstGeom>
        </p:spPr>
        <p:txBody>
          <a:bodyPr lIns="76200" tIns="76200" rIns="76200" bIns="76200" anchor="t"/>
          <a:lstStyle>
            <a:lvl1pPr>
              <a:lnSpc>
                <a:spcPct val="100000"/>
              </a:lnSpc>
              <a:spcBef>
                <a:spcPts val="1800"/>
              </a:spcBef>
              <a:defRPr sz="13800">
                <a:latin typeface="+mn-lt"/>
                <a:ea typeface="+mn-ea"/>
                <a:cs typeface="+mn-cs"/>
                <a:sym typeface="Helvetica Neue"/>
              </a:defRPr>
            </a:lvl1pPr>
            <a:lvl2pPr marL="0" indent="0" algn="ctr">
              <a:spcBef>
                <a:spcPts val="3600"/>
              </a:spcBef>
              <a:buSzTx/>
              <a:buNone/>
              <a:defRPr sz="9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r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38250" y="4445000"/>
            <a:ext cx="21907500" cy="379783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0"/>
            </a:lvl1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rm-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xfrm>
            <a:off x="1257300" y="3276600"/>
            <a:ext cx="21907500" cy="8208665"/>
          </a:xfrm>
          <a:prstGeom prst="rect">
            <a:avLst/>
          </a:prstGeom>
        </p:spPr>
        <p:txBody>
          <a:bodyPr/>
          <a:lstStyle>
            <a:lvl1pPr>
              <a:defRPr sz="14400"/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  <a:buBlip>
                <a:blip r:embed="rId2"/>
              </a:buBlip>
            </a:lvl4pPr>
            <a:lvl5pPr>
              <a:spcBef>
                <a:spcPts val="0"/>
              </a:spcBef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ans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1238250" y="2762250"/>
            <a:ext cx="21910419" cy="0"/>
          </a:xfrm>
          <a:prstGeom prst="line">
            <a:avLst/>
          </a:prstGeom>
          <a:ln w="50800">
            <a:solidFill>
              <a:srgbClr val="0068AC"/>
            </a:solidFill>
            <a:miter lim="400000"/>
          </a:ln>
        </p:spPr>
        <p:txBody>
          <a:bodyPr lIns="0" tIns="0" rIns="0" bIns="0"/>
          <a:lstStyle/>
          <a:p>
            <a:pPr marL="0" indent="0" defTabSz="685800">
              <a:spcBef>
                <a:spcPts val="0"/>
              </a:spcBef>
              <a:buSzTx/>
              <a:defRPr sz="18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57300" y="3276600"/>
            <a:ext cx="21907500" cy="9445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2pPr marL="2146300" indent="-889000" algn="l">
              <a:lnSpc>
                <a:spcPct val="100000"/>
              </a:lnSpc>
              <a:spcBef>
                <a:spcPts val="1800"/>
              </a:spcBef>
              <a:buSzPct val="75000"/>
              <a:buChar char="•"/>
              <a:defRPr sz="7200">
                <a:latin typeface="Avenir Next"/>
                <a:ea typeface="Avenir Next"/>
                <a:cs typeface="Avenir Next"/>
                <a:sym typeface="Avenir Next"/>
              </a:defRPr>
            </a:lvl2pPr>
            <a:lvl3pPr marL="3052233" indent="-740833" algn="l">
              <a:lnSpc>
                <a:spcPct val="100000"/>
              </a:lnSpc>
              <a:spcBef>
                <a:spcPts val="4000"/>
              </a:spcBef>
              <a:buSzPct val="75000"/>
              <a:buChar char="•"/>
              <a:defRPr sz="6000">
                <a:latin typeface="+mn-lt"/>
                <a:ea typeface="+mn-ea"/>
                <a:cs typeface="+mn-cs"/>
                <a:sym typeface="Helvetica Neue"/>
              </a:defRPr>
            </a:lvl3pPr>
            <a:lvl4pPr marL="2762945" indent="-654745" algn="l">
              <a:lnSpc>
                <a:spcPct val="100000"/>
              </a:lnSpc>
              <a:spcBef>
                <a:spcPts val="4000"/>
              </a:spcBef>
              <a:buSzPct val="43000"/>
              <a:buBlip>
                <a:blip r:embed="rId6"/>
              </a:buBlip>
              <a:defRPr sz="4800">
                <a:latin typeface="+mn-lt"/>
                <a:ea typeface="+mn-ea"/>
                <a:cs typeface="+mn-cs"/>
                <a:sym typeface="Helvetica Neue"/>
              </a:defRPr>
            </a:lvl4pPr>
            <a:lvl5pPr marL="3347146" indent="-654746" algn="l">
              <a:lnSpc>
                <a:spcPct val="100000"/>
              </a:lnSpc>
              <a:spcBef>
                <a:spcPts val="4000"/>
              </a:spcBef>
              <a:buSzPct val="43000"/>
              <a:buBlip>
                <a:blip r:embed="rId6"/>
              </a:buBlip>
              <a:defRPr sz="48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1200150" y="304800"/>
            <a:ext cx="21983700" cy="2190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6200" tIns="76200" rIns="76200" bIns="76200" anchor="b"/>
          <a:lstStyle/>
          <a:p>
            <a:r>
              <a:t>Title Text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202197" y="13716000"/>
            <a:ext cx="253493" cy="254000"/>
          </a:xfrm>
          <a:prstGeom prst="rect">
            <a:avLst/>
          </a:prstGeom>
          <a:ln w="12700">
            <a:miter lim="400000"/>
          </a:ln>
        </p:spPr>
        <p:txBody>
          <a:bodyPr wrap="none" lIns="76200" tIns="76200" rIns="76200" bIns="76200">
            <a:spAutoFit/>
          </a:bodyPr>
          <a:lstStyle>
            <a:lvl1pPr marL="0" indent="0">
              <a:buSzTx/>
              <a:defRPr sz="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6477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53585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2286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4572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6858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9144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11430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13716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6002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647700" latinLnBrk="0">
        <a:lnSpc>
          <a:spcPct val="130000"/>
        </a:lnSpc>
        <a:spcBef>
          <a:spcPts val="360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53585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2286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4572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6858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9144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11430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13716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6002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8800" algn="l" defTabSz="64770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hapter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Chapter 7</a:t>
            </a:r>
          </a:p>
        </p:txBody>
      </p:sp>
      <p:sp>
        <p:nvSpPr>
          <p:cNvPr id="52" name="Genitive &amp; Dative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Genitive &amp; Dative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αὐτοῖς (2x)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αὐτοῖς </a:t>
            </a:r>
            <a:r>
              <a:rPr sz="17200">
                <a:solidFill>
                  <a:srgbClr val="A6AAA9"/>
                </a:solidFill>
              </a:rPr>
              <a:t>(2x)</a:t>
            </a:r>
          </a:p>
        </p:txBody>
      </p:sp>
      <p:sp>
        <p:nvSpPr>
          <p:cNvPr id="79" name="Parsing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9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βασιλείας (2x)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βασιλείας </a:t>
            </a:r>
            <a:r>
              <a:rPr sz="17200">
                <a:solidFill>
                  <a:srgbClr val="A6AAA9"/>
                </a:solidFill>
              </a:rPr>
              <a:t>(2x)</a:t>
            </a:r>
          </a:p>
        </p:txBody>
      </p:sp>
      <p:sp>
        <p:nvSpPr>
          <p:cNvPr id="82" name="Parsing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10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ἄγγελος κυρίου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ἄγγελος κυρίου</a:t>
            </a:r>
          </a:p>
        </p:txBody>
      </p:sp>
      <p:sp>
        <p:nvSpPr>
          <p:cNvPr id="85" name="Warm-up α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α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φωνὴν ἀγγέλων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φωνὴν ἀγγέλων</a:t>
            </a:r>
          </a:p>
        </p:txBody>
      </p:sp>
      <p:sp>
        <p:nvSpPr>
          <p:cNvPr id="88" name="Warm-up β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β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ἡ ἀγάπη τοῦ Χριστο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ἡ ἀγάπη τοῦ Χριστοῦ</a:t>
            </a:r>
          </a:p>
        </p:txBody>
      </p:sp>
      <p:sp>
        <p:nvSpPr>
          <p:cNvPr id="91" name="Warm-up γ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γ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ταῖς ἁμαρτίαις τοῦ καιρο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ταῖς ἁμαρτίαις τοῦ καιροῦ</a:t>
            </a:r>
          </a:p>
        </p:txBody>
      </p:sp>
      <p:sp>
        <p:nvSpPr>
          <p:cNvPr id="94" name="Warm-up δ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δ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φωνὴ θεοῦ καὶ  οὐκ ἀνθρώπου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φωνὴ θεοῦ καὶ </a:t>
            </a:r>
            <a:br/>
            <a:r>
              <a:t>οὐκ ἀνθρώπου</a:t>
            </a:r>
          </a:p>
        </p:txBody>
      </p:sp>
      <p:sp>
        <p:nvSpPr>
          <p:cNvPr id="97" name="Warm-up ε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ε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φωνὴ  θεο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tabLst>
                <a:tab pos="5041900" algn="l"/>
                <a:tab pos="8851900" algn="l"/>
              </a:tabLst>
            </a:pPr>
            <a:r>
              <a:t>φωνὴ		θεοῦ </a:t>
            </a:r>
          </a:p>
          <a:p>
            <a:pPr indent="1358900" algn="l">
              <a:tabLst>
                <a:tab pos="5041900" algn="l"/>
                <a:tab pos="8851900" algn="l"/>
              </a:tabLst>
            </a:pPr>
            <a:r>
              <a:t>καὶ </a:t>
            </a:r>
            <a:br/>
            <a:r>
              <a:t>	οὐκ 	ἀνθρώπου</a:t>
            </a:r>
          </a:p>
        </p:txBody>
      </p:sp>
      <p:sp>
        <p:nvSpPr>
          <p:cNvPr id="100" name="Warm-up ε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ε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ὁ κύριος τοῦ οὐρανο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ὁ κύριος τοῦ οὐρανοῦ</a:t>
            </a:r>
          </a:p>
        </p:txBody>
      </p:sp>
      <p:sp>
        <p:nvSpPr>
          <p:cNvPr id="103" name="Warm-up ζ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ζ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ὄψεσθε (you will see)  τὴν δόξαν κυρίου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ὄψεσθε </a:t>
            </a:r>
            <a:r>
              <a:rPr sz="12200">
                <a:solidFill>
                  <a:srgbClr val="A6AAA9"/>
                </a:solidFill>
              </a:rPr>
              <a:t>(you will see)</a:t>
            </a:r>
            <a:r>
              <a:t> </a:t>
            </a:r>
            <a:br/>
            <a:r>
              <a:t>τὴν δόξαν κυρίου.</a:t>
            </a:r>
          </a:p>
        </p:txBody>
      </p:sp>
      <p:sp>
        <p:nvSpPr>
          <p:cNvPr id="106" name="Warm-up η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Warm-up η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ἀγάπῃ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ἀγάπῃ</a:t>
            </a:r>
          </a:p>
        </p:txBody>
      </p:sp>
      <p:sp>
        <p:nvSpPr>
          <p:cNvPr id="55" name="Parsing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1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εἶπεν αὐτοῖς ὁ ᾽Ιησοῦς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εἶπεν αὐτοῖς ὁ ᾽Ιησοῦς.</a:t>
            </a:r>
          </a:p>
        </p:txBody>
      </p:sp>
      <p:sp>
        <p:nvSpPr>
          <p:cNvPr id="109" name="Translation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1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ἐλάλει (he/she/it was speaking)  αὐτοῖς τὸν λόγον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ἐλάλει </a:t>
            </a:r>
            <a:r>
              <a:rPr sz="8400">
                <a:solidFill>
                  <a:srgbClr val="A6AAA9"/>
                </a:solidFill>
              </a:rPr>
              <a:t>(he/she/it was speaking)</a:t>
            </a:r>
            <a:r>
              <a:t> </a:t>
            </a:r>
            <a:br/>
            <a:r>
              <a:t>αὐτοῖς τὸν λόγον.</a:t>
            </a:r>
          </a:p>
        </p:txBody>
      </p:sp>
      <p:sp>
        <p:nvSpPr>
          <p:cNvPr id="112" name="Translation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2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τὴν ἀγάπην τοῦ θεοῦ οὐκ ἔχετε (you have)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τὴν ἀγάπην τοῦ θεοῦ οὐκ ἔχετε </a:t>
            </a:r>
            <a:r>
              <a:rPr sz="8400">
                <a:solidFill>
                  <a:srgbClr val="A6AAA9"/>
                </a:solidFill>
              </a:rPr>
              <a:t>(you have)</a:t>
            </a:r>
            <a:r>
              <a:t>.</a:t>
            </a:r>
          </a:p>
        </p:txBody>
      </p:sp>
      <p:sp>
        <p:nvSpPr>
          <p:cNvPr id="115" name="Translation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3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ἐπιμένωμεν (we should continue)  τῇ ἁμαρτίᾳ;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ἐπιμένωμεν </a:t>
            </a:r>
            <a:r>
              <a:rPr sz="8400">
                <a:solidFill>
                  <a:srgbClr val="A6AAA9"/>
                </a:solidFill>
              </a:rPr>
              <a:t>(we should continue)</a:t>
            </a:r>
            <a:r>
              <a:t> </a:t>
            </a:r>
            <a:br/>
            <a:r>
              <a:t>τῇ ἁμαρτίᾳ;</a:t>
            </a:r>
          </a:p>
        </p:txBody>
      </p:sp>
      <p:sp>
        <p:nvSpPr>
          <p:cNvPr id="118" name="Translation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4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ἀποστελεῖ (he/she/it will send)  ὁ υἱὸς τοῦ ἀνθρώπου  τοὺς ἀγγέλους αὐτοῦ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ἀποστελεῖ </a:t>
            </a:r>
            <a:r>
              <a:rPr sz="8400">
                <a:solidFill>
                  <a:srgbClr val="A6AAA9"/>
                </a:solidFill>
              </a:rPr>
              <a:t>(he/she/it will send)</a:t>
            </a:r>
            <a:r>
              <a:t> </a:t>
            </a:r>
            <a:br/>
            <a:r>
              <a:t>ὁ υἱὸς τοῦ ἀνθρώπου </a:t>
            </a:r>
            <a:br/>
            <a:r>
              <a:t>τοὺς ἀγγέλους αὐτοῦ.</a:t>
            </a:r>
          </a:p>
        </p:txBody>
      </p:sp>
      <p:sp>
        <p:nvSpPr>
          <p:cNvPr id="121" name="Translation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ἤγγικεν (he/she/it has drawn near) γὰρ  ἡ βασιλεία τῶν οὐρανῶν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ἤγγικεν </a:t>
            </a:r>
            <a:r>
              <a:rPr sz="8400">
                <a:solidFill>
                  <a:srgbClr val="A6AAA9"/>
                </a:solidFill>
              </a:rPr>
              <a:t>(he/she/it has drawn near)</a:t>
            </a:r>
            <a:r>
              <a:t> γὰρ </a:t>
            </a:r>
            <a:br/>
            <a:r>
              <a:t>ἡ βασιλεία τῶν οὐρανῶν.</a:t>
            </a:r>
          </a:p>
        </p:txBody>
      </p:sp>
      <p:sp>
        <p:nvSpPr>
          <p:cNvPr id="124" name="Translation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6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ἐπίστευσεν  (he/she/it believed in)  ὁ ἄνθρωπος τῷ λόγῳ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ἐπίστευσεν  </a:t>
            </a:r>
            <a:r>
              <a:rPr sz="8400">
                <a:solidFill>
                  <a:srgbClr val="A6AAA9"/>
                </a:solidFill>
              </a:rPr>
              <a:t>(he/she/it believed in)</a:t>
            </a:r>
            <a:r>
              <a:t> </a:t>
            </a:r>
            <a:br/>
            <a:r>
              <a:t>ὁ ἄνθρωπος τῷ λόγῳ.</a:t>
            </a:r>
          </a:p>
        </p:txBody>
      </p:sp>
      <p:sp>
        <p:nvSpPr>
          <p:cNvPr id="127" name="Translation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7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γνωρισθῇ (he/she/it might be made known) νῦν ταῖς ἀρχαῖς καὶ ταῖς ἐξουσίαις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γνωρισθῇ </a:t>
            </a:r>
            <a:r>
              <a:rPr sz="8400">
                <a:solidFill>
                  <a:srgbClr val="A6AAA9"/>
                </a:solidFill>
              </a:rPr>
              <a:t>(he/she/it might be made known)</a:t>
            </a:r>
            <a:r>
              <a:t> νῦν ταῖς ἀρχαῖς καὶ ταῖς ἐξουσίαις.</a:t>
            </a:r>
          </a:p>
        </p:txBody>
      </p:sp>
      <p:sp>
        <p:nvSpPr>
          <p:cNvPr id="130" name="Translation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8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γνωρισθῇ νῦν  ταῖς ἀρχαῖς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7708900" algn="l"/>
              </a:tabLst>
            </a:pPr>
            <a:r>
              <a:t>γνωρισθῇ νῦν 	ταῖς ἀρχαῖς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8978900" algn="l"/>
              </a:tabLst>
            </a:pPr>
            <a:r>
              <a:t>	καὶ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7708900" algn="l"/>
              </a:tabLst>
            </a:pPr>
            <a:r>
              <a:t>	ταῖς ἐξουσίαις.</a:t>
            </a:r>
          </a:p>
        </p:txBody>
      </p:sp>
      <p:sp>
        <p:nvSpPr>
          <p:cNvPr id="133" name="Translation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8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ἡ ἀγάπη τοῦ θεοῦ  ἐκκέχυται (he/she/it has been poured)  ἐν ταῖς καρδίαις ἡμῶν (our)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ἡ ἀγάπη τοῦ θεοῦ </a:t>
            </a:r>
            <a:br/>
            <a:r>
              <a:t>ἐκκέχυται </a:t>
            </a:r>
            <a:r>
              <a:rPr sz="8400">
                <a:solidFill>
                  <a:srgbClr val="A6AAA9"/>
                </a:solidFill>
              </a:rPr>
              <a:t>(he/she/it has been poured)</a:t>
            </a:r>
            <a:r>
              <a:t> </a:t>
            </a:r>
            <a:br/>
            <a:r>
              <a:t>ἐν ταῖς καρδίαις ἡμῶν </a:t>
            </a:r>
            <a:r>
              <a:rPr sz="8400">
                <a:solidFill>
                  <a:srgbClr val="A6AAA9"/>
                </a:solidFill>
              </a:rPr>
              <a:t>(our)</a:t>
            </a:r>
            <a:r>
              <a:t>.</a:t>
            </a:r>
          </a:p>
        </p:txBody>
      </p:sp>
      <p:sp>
        <p:nvSpPr>
          <p:cNvPr id="136" name="Translation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9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κυρίοις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κυρίοις</a:t>
            </a:r>
          </a:p>
        </p:txBody>
      </p:sp>
      <p:sp>
        <p:nvSpPr>
          <p:cNvPr id="58" name="Parsing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2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ἀρχὴ τοῦ εὐαγγελίου Ἰησοῦ Χριστοῦ  [ υἱοῦ  θεοῦ]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ἀρχὴ τοῦ εὐαγγελίου Ἰησοῦ Χριστοῦ </a:t>
            </a:r>
            <a:br/>
            <a:r>
              <a:t>[ υἱοῦ  θεοῦ].</a:t>
            </a:r>
          </a:p>
        </p:txBody>
      </p:sp>
      <p:sp>
        <p:nvSpPr>
          <p:cNvPr id="139" name="Translation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10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ἀρχὴ τοῦ εὐαγγελίου  Ἰησοῦ Χριστο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11391900" algn="l"/>
              </a:tabLst>
            </a:pPr>
            <a:r>
              <a:t>ἀρχὴ τοῦ εὐαγγελίου 	Ἰησοῦ Χριστοῦ </a:t>
            </a:r>
          </a:p>
          <a:p>
            <a:pPr algn="l">
              <a:lnSpc>
                <a:spcPct val="100000"/>
              </a:lnSpc>
              <a:tabLst>
                <a:tab pos="11391900" algn="l"/>
              </a:tabLst>
            </a:pPr>
            <a:r>
              <a:t>	[ υἱοῦ  θεοῦ].</a:t>
            </a:r>
          </a:p>
        </p:txBody>
      </p:sp>
      <p:sp>
        <p:nvSpPr>
          <p:cNvPr id="142" name="Translation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Translation 10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ἐξουσίαν ἔχει (he/she/it has)  ὁ υἱὸς τοῦ ἀνθρώπου  ἀφιέναι (to forgive) ἁμαρτίας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ἐξουσίαν ἔχει </a:t>
            </a:r>
            <a:r>
              <a:rPr sz="8400">
                <a:solidFill>
                  <a:srgbClr val="A6AAA9"/>
                </a:solidFill>
              </a:rPr>
              <a:t>(he/she/it has)</a:t>
            </a:r>
            <a:r>
              <a:t> </a:t>
            </a:r>
            <a:br/>
            <a:r>
              <a:t>ὁ υἱὸς τοῦ ἀνθρώπου </a:t>
            </a:r>
            <a:br/>
            <a:r>
              <a:t>ἀφιέναι </a:t>
            </a:r>
            <a:r>
              <a:rPr sz="8400">
                <a:solidFill>
                  <a:srgbClr val="A6AAA9"/>
                </a:solidFill>
              </a:rPr>
              <a:t>(to forgive)</a:t>
            </a:r>
            <a:r>
              <a:t> ἁμαρτίας.</a:t>
            </a:r>
          </a:p>
        </p:txBody>
      </p:sp>
      <p:sp>
        <p:nvSpPr>
          <p:cNvPr id="145" name="Additional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Additional 11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ἐξουσίαν ἔχει ὁ υἱὸς τοῦ ἀνθρώπου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t>ἐξουσίαν ἔχει ὁ υἱὸς τοῦ ἀνθρώπου </a:t>
            </a:r>
          </a:p>
          <a:p>
            <a:pPr indent="5676900" algn="l">
              <a:lnSpc>
                <a:spcPct val="100000"/>
              </a:lnSpc>
              <a:spcBef>
                <a:spcPts val="0"/>
              </a:spcBef>
            </a:pPr>
            <a:r>
              <a:t>ἀφιέναι </a:t>
            </a:r>
            <a:r>
              <a:rPr sz="8400">
                <a:solidFill>
                  <a:srgbClr val="A6AAA9"/>
                </a:solidFill>
              </a:rPr>
              <a:t>(to forgive)</a:t>
            </a:r>
            <a:r>
              <a:t> ἁμαρτίας.</a:t>
            </a:r>
          </a:p>
        </p:txBody>
      </p:sp>
      <p:sp>
        <p:nvSpPr>
          <p:cNvPr id="148" name="Additional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Additional 11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ἡ ἀγάπη γὰρ τοῦ θεοῦ  διδάσκει (he/she/it teaches)  τὴν ἐξουσίαν τοῦ κυριοῦ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ἡ ἀγάπη γὰρ τοῦ θεοῦ </a:t>
            </a:r>
            <a:br/>
            <a:r>
              <a:t>διδάσκει </a:t>
            </a:r>
            <a:r>
              <a:rPr sz="8400">
                <a:solidFill>
                  <a:srgbClr val="A6AAA9"/>
                </a:solidFill>
              </a:rPr>
              <a:t>(he/she/it teaches)</a:t>
            </a:r>
            <a:r>
              <a:t> </a:t>
            </a:r>
            <a:br/>
            <a:r>
              <a:t>τὴν ἐξουσίαν τοῦ κυριοῦ.</a:t>
            </a:r>
          </a:p>
        </p:txBody>
      </p:sp>
      <p:sp>
        <p:nvSpPr>
          <p:cNvPr id="151" name="Additional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Additional 12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ἁμαρτιῶν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ἁμαρτιῶν</a:t>
            </a:r>
          </a:p>
        </p:txBody>
      </p:sp>
      <p:sp>
        <p:nvSpPr>
          <p:cNvPr id="61" name="Parsing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3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τούς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τούς</a:t>
            </a:r>
          </a:p>
        </p:txBody>
      </p:sp>
      <p:sp>
        <p:nvSpPr>
          <p:cNvPr id="64" name="Parsing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ἀνθρώπῳ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ἀνθρώπῳ</a:t>
            </a:r>
          </a:p>
        </p:txBody>
      </p:sp>
      <p:sp>
        <p:nvSpPr>
          <p:cNvPr id="67" name="Parsing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5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υἱούς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υἱούς</a:t>
            </a:r>
          </a:p>
        </p:txBody>
      </p:sp>
      <p:sp>
        <p:nvSpPr>
          <p:cNvPr id="70" name="Parsing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6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λόγου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λόγου</a:t>
            </a:r>
          </a:p>
        </p:txBody>
      </p:sp>
      <p:sp>
        <p:nvSpPr>
          <p:cNvPr id="73" name="Parsing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7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τά (2x)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τά </a:t>
            </a:r>
            <a:r>
              <a:rPr sz="17200">
                <a:solidFill>
                  <a:srgbClr val="A6AAA9"/>
                </a:solidFill>
              </a:rPr>
              <a:t>(2x)</a:t>
            </a:r>
          </a:p>
        </p:txBody>
      </p:sp>
      <p:sp>
        <p:nvSpPr>
          <p:cNvPr id="76" name="Parsing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Parsing 8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53585F"/>
      </a:dk1>
      <a:lt1>
        <a:srgbClr val="5F3E0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81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1333500" marR="0" indent="-1333500" algn="l" defTabSz="6477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Pct val="43000"/>
          <a:buFontTx/>
          <a:buBlip>
            <a:blip xmlns:r="http://schemas.openxmlformats.org/officeDocument/2006/relationships" r:embed="rId2"/>
          </a:buBlip>
          <a:tabLst/>
          <a:defRPr kumimoji="0" sz="9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Avenir Next"/>
            <a:ea typeface="Avenir Next"/>
            <a:cs typeface="Avenir Next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1066800" marR="0" indent="-1066800" algn="l" defTabSz="647700" rtl="0" fontAlgn="auto" latinLnBrk="0" hangingPunct="0">
          <a:lnSpc>
            <a:spcPct val="100000"/>
          </a:lnSpc>
          <a:spcBef>
            <a:spcPts val="1800"/>
          </a:spcBef>
          <a:spcAft>
            <a:spcPts val="0"/>
          </a:spcAft>
          <a:buClrTx/>
          <a:buSzPct val="43000"/>
          <a:buFontTx/>
          <a:buBlip>
            <a:blip xmlns:r="http://schemas.openxmlformats.org/officeDocument/2006/relationships" r:embed="rId2"/>
          </a:buBlip>
          <a:tabLst/>
          <a:defRPr kumimoji="0" sz="72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Avenir Next"/>
            <a:ea typeface="Avenir Next"/>
            <a:cs typeface="Avenir Next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81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1333500" marR="0" indent="-1333500" algn="l" defTabSz="6477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Pct val="43000"/>
          <a:buFontTx/>
          <a:buBlip>
            <a:blip xmlns:r="http://schemas.openxmlformats.org/officeDocument/2006/relationships" r:embed="rId2"/>
          </a:buBlip>
          <a:tabLst/>
          <a:defRPr kumimoji="0" sz="9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Avenir Next"/>
            <a:ea typeface="Avenir Next"/>
            <a:cs typeface="Avenir Next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1066800" marR="0" indent="-1066800" algn="l" defTabSz="647700" rtl="0" fontAlgn="auto" latinLnBrk="0" hangingPunct="0">
          <a:lnSpc>
            <a:spcPct val="100000"/>
          </a:lnSpc>
          <a:spcBef>
            <a:spcPts val="1800"/>
          </a:spcBef>
          <a:spcAft>
            <a:spcPts val="0"/>
          </a:spcAft>
          <a:buClrTx/>
          <a:buSzPct val="43000"/>
          <a:buFontTx/>
          <a:buBlip>
            <a:blip xmlns:r="http://schemas.openxmlformats.org/officeDocument/2006/relationships" r:embed="rId2"/>
          </a:buBlip>
          <a:tabLst/>
          <a:defRPr kumimoji="0" sz="72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Avenir Next"/>
            <a:ea typeface="Avenir Next"/>
            <a:cs typeface="Avenir Next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Custom</PresentationFormat>
  <Paragraphs>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Avenir Next</vt:lpstr>
      <vt:lpstr>Helvetica</vt:lpstr>
      <vt:lpstr>Helvetica Neue</vt:lpstr>
      <vt:lpstr>Helvetica Neue Light</vt:lpstr>
      <vt:lpstr>Lucida Grande</vt:lpstr>
      <vt:lpstr>Times New Roman</vt:lpstr>
      <vt:lpstr>White</vt:lpstr>
      <vt:lpstr>Chapter 7</vt:lpstr>
      <vt:lpstr>Parsing 1</vt:lpstr>
      <vt:lpstr>Parsing 2</vt:lpstr>
      <vt:lpstr>Parsing 3</vt:lpstr>
      <vt:lpstr>Parsing 4</vt:lpstr>
      <vt:lpstr>Parsing 5</vt:lpstr>
      <vt:lpstr>Parsing 6</vt:lpstr>
      <vt:lpstr>Parsing 7</vt:lpstr>
      <vt:lpstr>Parsing 8</vt:lpstr>
      <vt:lpstr>Parsing 9</vt:lpstr>
      <vt:lpstr>Parsing 10</vt:lpstr>
      <vt:lpstr>Warm-up α</vt:lpstr>
      <vt:lpstr>Warm-up β</vt:lpstr>
      <vt:lpstr>Warm-up γ</vt:lpstr>
      <vt:lpstr>Warm-up δ</vt:lpstr>
      <vt:lpstr>Warm-up ε</vt:lpstr>
      <vt:lpstr>Warm-up ε</vt:lpstr>
      <vt:lpstr>Warm-up ζ</vt:lpstr>
      <vt:lpstr>Warm-up η</vt:lpstr>
      <vt:lpstr>Translation 1</vt:lpstr>
      <vt:lpstr>Translation 2</vt:lpstr>
      <vt:lpstr>Translation 3</vt:lpstr>
      <vt:lpstr>Translation 4</vt:lpstr>
      <vt:lpstr>Translation 5</vt:lpstr>
      <vt:lpstr>Translation 6</vt:lpstr>
      <vt:lpstr>Translation 7</vt:lpstr>
      <vt:lpstr>Translation 8</vt:lpstr>
      <vt:lpstr>Translation 8</vt:lpstr>
      <vt:lpstr>Translation 9</vt:lpstr>
      <vt:lpstr>Translation 10</vt:lpstr>
      <vt:lpstr>Translation 10</vt:lpstr>
      <vt:lpstr>Additional 11</vt:lpstr>
      <vt:lpstr>Additional 11</vt:lpstr>
      <vt:lpstr>Additional 12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cp:lastModifiedBy>Microsoft Office User</cp:lastModifiedBy>
  <cp:revision>1</cp:revision>
  <dcterms:modified xsi:type="dcterms:W3CDTF">2018-12-11T18:10:43Z</dcterms:modified>
</cp:coreProperties>
</file>